
<file path=[Content_Types].xml><?xml version="1.0" encoding="utf-8"?>
<Types xmlns="http://schemas.openxmlformats.org/package/2006/content-types">
  <Default Extension="emf" ContentType="image/x-emf"/>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30"/>
  </p:notesMasterIdLst>
  <p:sldIdLst>
    <p:sldId id="905" r:id="rId5"/>
    <p:sldId id="2141412731" r:id="rId6"/>
    <p:sldId id="402" r:id="rId7"/>
    <p:sldId id="12409" r:id="rId8"/>
    <p:sldId id="285" r:id="rId9"/>
    <p:sldId id="2141412730" r:id="rId10"/>
    <p:sldId id="375" r:id="rId11"/>
    <p:sldId id="12415" r:id="rId12"/>
    <p:sldId id="377" r:id="rId13"/>
    <p:sldId id="295" r:id="rId14"/>
    <p:sldId id="263" r:id="rId15"/>
    <p:sldId id="2141412729" r:id="rId16"/>
    <p:sldId id="12414" r:id="rId17"/>
    <p:sldId id="262" r:id="rId18"/>
    <p:sldId id="297" r:id="rId19"/>
    <p:sldId id="302" r:id="rId20"/>
    <p:sldId id="265" r:id="rId21"/>
    <p:sldId id="364" r:id="rId22"/>
    <p:sldId id="2141412727" r:id="rId23"/>
    <p:sldId id="2141412728" r:id="rId24"/>
    <p:sldId id="380" r:id="rId25"/>
    <p:sldId id="12418" r:id="rId26"/>
    <p:sldId id="314" r:id="rId27"/>
    <p:sldId id="12419" r:id="rId28"/>
    <p:sldId id="278" r:id="rId29"/>
  </p:sldIdLst>
  <p:sldSz cx="9144000" cy="5143500" type="screen16x9"/>
  <p:notesSz cx="6858000" cy="9144000"/>
  <p:embeddedFontLst>
    <p:embeddedFont>
      <p:font typeface="Arial Black" panose="020B0A04020102020204" pitchFamily="34" charset="0"/>
      <p:bold r:id="rId31"/>
    </p:embeddedFont>
    <p:embeddedFont>
      <p:font typeface="Calibri" panose="020F0502020204030204" pitchFamily="34" charset="0"/>
      <p:regular r:id="rId32"/>
      <p:bold r:id="rId33"/>
      <p:italic r:id="rId34"/>
      <p:boldItalic r:id="rId35"/>
    </p:embeddedFont>
    <p:embeddedFont>
      <p:font typeface="News Cycle" panose="020B0604020202020204" charset="2"/>
      <p:regular r:id="rId36"/>
      <p:bold r:id="rId37"/>
    </p:embeddedFont>
    <p:embeddedFont>
      <p:font typeface="Oswald" panose="00000500000000000000" pitchFamily="2" charset="0"/>
      <p:regular r:id="rId38"/>
      <p:bold r:id="rId39"/>
    </p:embeddedFont>
    <p:embeddedFont>
      <p:font typeface="Roboto" panose="02000000000000000000" pitchFamily="2" charset="0"/>
      <p:regular r:id="rId40"/>
      <p:bold r:id="rId41"/>
      <p:italic r:id="rId42"/>
      <p:boldItalic r:id="rId43"/>
    </p:embeddedFont>
    <p:embeddedFont>
      <p:font typeface="Roboto Slab" pitchFamily="2" charset="0"/>
      <p:regular r:id="rId44"/>
      <p:bold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1"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10"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BACF"/>
    <a:srgbClr val="88A9BE"/>
    <a:srgbClr val="646464"/>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snapToGrid="0">
      <p:cViewPr varScale="1">
        <p:scale>
          <a:sx n="79" d="100"/>
          <a:sy n="79" d="100"/>
        </p:scale>
        <p:origin x="848" y="36"/>
      </p:cViewPr>
      <p:guideLst>
        <p:guide orient="horz" pos="348"/>
        <p:guide pos="888"/>
      </p:guideLst>
    </p:cSldViewPr>
  </p:slideViewPr>
  <p:notesTextViewPr>
    <p:cViewPr>
      <p:scale>
        <a:sx n="1" d="1"/>
        <a:sy n="1" d="1"/>
      </p:scale>
      <p:origin x="0" y="0"/>
    </p:cViewPr>
  </p:notesTextViewPr>
  <p:sorterViewPr>
    <p:cViewPr>
      <p:scale>
        <a:sx n="100" d="100"/>
        <a:sy n="100" d="100"/>
      </p:scale>
      <p:origin x="0" y="-39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ba Salem" userId="df0d3315-5335-4730-aef4-34234f5a8f44" providerId="ADAL" clId="{1A69D239-02EF-481A-8F70-212A0C0D4D9E}"/>
    <pc:docChg chg="undo custSel modSld">
      <pc:chgData name="Heba Salem" userId="df0d3315-5335-4730-aef4-34234f5a8f44" providerId="ADAL" clId="{1A69D239-02EF-481A-8F70-212A0C0D4D9E}" dt="2023-01-16T06:08:37.026" v="643" actId="1037"/>
      <pc:docMkLst>
        <pc:docMk/>
      </pc:docMkLst>
      <pc:sldChg chg="modSp mod">
        <pc:chgData name="Heba Salem" userId="df0d3315-5335-4730-aef4-34234f5a8f44" providerId="ADAL" clId="{1A69D239-02EF-481A-8F70-212A0C0D4D9E}" dt="2023-01-16T06:08:37.026" v="643" actId="1037"/>
        <pc:sldMkLst>
          <pc:docMk/>
          <pc:sldMk cId="844990458" sldId="285"/>
        </pc:sldMkLst>
        <pc:spChg chg="mod">
          <ac:chgData name="Heba Salem" userId="df0d3315-5335-4730-aef4-34234f5a8f44" providerId="ADAL" clId="{1A69D239-02EF-481A-8F70-212A0C0D4D9E}" dt="2023-01-16T06:08:37.026" v="643" actId="1037"/>
          <ac:spMkLst>
            <pc:docMk/>
            <pc:sldMk cId="844990458" sldId="285"/>
            <ac:spMk id="8" creationId="{6CC784C3-93D6-4C68-A90B-B71CB61935EA}"/>
          </ac:spMkLst>
        </pc:spChg>
        <pc:spChg chg="mod">
          <ac:chgData name="Heba Salem" userId="df0d3315-5335-4730-aef4-34234f5a8f44" providerId="ADAL" clId="{1A69D239-02EF-481A-8F70-212A0C0D4D9E}" dt="2023-01-16T06:07:36.031" v="639" actId="1038"/>
          <ac:spMkLst>
            <pc:docMk/>
            <pc:sldMk cId="844990458" sldId="285"/>
            <ac:spMk id="10" creationId="{39DAB560-AE8C-4A3F-AAF0-6DA1277FE49D}"/>
          </ac:spMkLst>
        </pc:spChg>
        <pc:spChg chg="mod">
          <ac:chgData name="Heba Salem" userId="df0d3315-5335-4730-aef4-34234f5a8f44" providerId="ADAL" clId="{1A69D239-02EF-481A-8F70-212A0C0D4D9E}" dt="2023-01-16T06:07:05.509" v="615" actId="207"/>
          <ac:spMkLst>
            <pc:docMk/>
            <pc:sldMk cId="844990458" sldId="285"/>
            <ac:spMk id="12" creationId="{73BAA54C-D449-4C06-B658-CE5D2860DE31}"/>
          </ac:spMkLst>
        </pc:spChg>
        <pc:spChg chg="mod">
          <ac:chgData name="Heba Salem" userId="df0d3315-5335-4730-aef4-34234f5a8f44" providerId="ADAL" clId="{1A69D239-02EF-481A-8F70-212A0C0D4D9E}" dt="2023-01-16T06:07:31.675" v="636" actId="1076"/>
          <ac:spMkLst>
            <pc:docMk/>
            <pc:sldMk cId="844990458" sldId="285"/>
            <ac:spMk id="14" creationId="{6593CE02-2544-41E4-B061-BA1212AD0890}"/>
          </ac:spMkLst>
        </pc:spChg>
      </pc:sldChg>
      <pc:sldChg chg="modSp mod">
        <pc:chgData name="Heba Salem" userId="df0d3315-5335-4730-aef4-34234f5a8f44" providerId="ADAL" clId="{1A69D239-02EF-481A-8F70-212A0C0D4D9E}" dt="2023-01-16T06:06:05.423" v="611" actId="21"/>
        <pc:sldMkLst>
          <pc:docMk/>
          <pc:sldMk cId="3375534202" sldId="12409"/>
        </pc:sldMkLst>
        <pc:spChg chg="mod">
          <ac:chgData name="Heba Salem" userId="df0d3315-5335-4730-aef4-34234f5a8f44" providerId="ADAL" clId="{1A69D239-02EF-481A-8F70-212A0C0D4D9E}" dt="2023-01-16T06:06:05.423" v="611" actId="21"/>
          <ac:spMkLst>
            <pc:docMk/>
            <pc:sldMk cId="3375534202" sldId="12409"/>
            <ac:spMk id="3" creationId="{10FEC9A4-0036-4530-B23C-EE054858381B}"/>
          </ac:spMkLst>
        </pc:spChg>
      </pc:sldChg>
      <pc:sldChg chg="modSp mod delCm">
        <pc:chgData name="Heba Salem" userId="df0d3315-5335-4730-aef4-34234f5a8f44" providerId="ADAL" clId="{1A69D239-02EF-481A-8F70-212A0C0D4D9E}" dt="2023-01-12T16:53:58.177" v="600" actId="1592"/>
        <pc:sldMkLst>
          <pc:docMk/>
          <pc:sldMk cId="3183208057" sldId="12414"/>
        </pc:sldMkLst>
        <pc:spChg chg="mod">
          <ac:chgData name="Heba Salem" userId="df0d3315-5335-4730-aef4-34234f5a8f44" providerId="ADAL" clId="{1A69D239-02EF-481A-8F70-212A0C0D4D9E}" dt="2023-01-12T16:53:55.291" v="599" actId="20577"/>
          <ac:spMkLst>
            <pc:docMk/>
            <pc:sldMk cId="3183208057" sldId="12414"/>
            <ac:spMk id="4" creationId="{2C5FE4F0-3F46-53FB-CF26-70C38C7B3C44}"/>
          </ac:spMkLst>
        </pc:spChg>
        <pc:spChg chg="mod">
          <ac:chgData name="Heba Salem" userId="df0d3315-5335-4730-aef4-34234f5a8f44" providerId="ADAL" clId="{1A69D239-02EF-481A-8F70-212A0C0D4D9E}" dt="2023-01-12T16:52:04.810" v="564" actId="20577"/>
          <ac:spMkLst>
            <pc:docMk/>
            <pc:sldMk cId="3183208057" sldId="12414"/>
            <ac:spMk id="6" creationId="{0AD13C68-A41B-E2FE-6AEF-5693F796FAB0}"/>
          </ac:spMkLst>
        </pc:spChg>
        <pc:graphicFrameChg chg="mod modGraphic">
          <ac:chgData name="Heba Salem" userId="df0d3315-5335-4730-aef4-34234f5a8f44" providerId="ADAL" clId="{1A69D239-02EF-481A-8F70-212A0C0D4D9E}" dt="2023-01-11T05:58:53.478" v="63" actId="1076"/>
          <ac:graphicFrameMkLst>
            <pc:docMk/>
            <pc:sldMk cId="3183208057" sldId="12414"/>
            <ac:graphicFrameMk id="7" creationId="{301359D3-DB82-9D5B-7163-2B9A110C909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26757-BAF4-4FB9-8445-62061CD3FE9C}" type="doc">
      <dgm:prSet loTypeId="urn:microsoft.com/office/officeart/2005/8/layout/chevron1" loCatId="process" qsTypeId="urn:microsoft.com/office/officeart/2005/8/quickstyle/simple1" qsCatId="simple" csTypeId="urn:microsoft.com/office/officeart/2005/8/colors/accent1_2" csCatId="accent1" phldr="1"/>
      <dgm:spPr/>
    </dgm:pt>
    <dgm:pt modelId="{71FA3A80-FA93-481C-A4BE-B56B3D86CFDE}">
      <dgm:prSet phldrT="[Text]" custT="1"/>
      <dgm:spPr>
        <a:solidFill>
          <a:srgbClr val="0070C0"/>
        </a:solidFill>
      </dgm:spPr>
      <dgm:t>
        <a:bodyPr/>
        <a:lstStyle/>
        <a:p>
          <a:r>
            <a:rPr lang="en-US" sz="1000" b="1" dirty="0">
              <a:latin typeface="News Cycle" panose="020B0604020202020204" charset="2"/>
            </a:rPr>
            <a:t>Demonstrate how peers can challenge goals</a:t>
          </a:r>
        </a:p>
      </dgm:t>
    </dgm:pt>
    <dgm:pt modelId="{CD52B8FD-C192-46DD-BF40-B92E73E78839}" type="parTrans" cxnId="{0D1B09FD-DD04-44E5-A314-865463C47FF9}">
      <dgm:prSet/>
      <dgm:spPr/>
      <dgm:t>
        <a:bodyPr/>
        <a:lstStyle/>
        <a:p>
          <a:endParaRPr lang="en-US"/>
        </a:p>
      </dgm:t>
    </dgm:pt>
    <dgm:pt modelId="{A57E6678-BF7E-4E71-9DFF-9468925C122D}" type="sibTrans" cxnId="{0D1B09FD-DD04-44E5-A314-865463C47FF9}">
      <dgm:prSet/>
      <dgm:spPr/>
      <dgm:t>
        <a:bodyPr/>
        <a:lstStyle/>
        <a:p>
          <a:endParaRPr lang="en-US"/>
        </a:p>
      </dgm:t>
    </dgm:pt>
    <dgm:pt modelId="{8C64E6EF-4ECC-4DA4-86D0-4FBB5AEE29AA}">
      <dgm:prSet phldrT="[Text]" custT="1"/>
      <dgm:spPr>
        <a:solidFill>
          <a:srgbClr val="FF6600"/>
        </a:solidFill>
      </dgm:spPr>
      <dgm:t>
        <a:bodyPr/>
        <a:lstStyle/>
        <a:p>
          <a:r>
            <a:rPr lang="en-US" sz="1000" b="1" dirty="0">
              <a:latin typeface="News Cycle" panose="020B0604020202020204" charset="2"/>
            </a:rPr>
            <a:t>Employee goal refinement</a:t>
          </a:r>
        </a:p>
      </dgm:t>
    </dgm:pt>
    <dgm:pt modelId="{40988EEE-C609-4913-BAAF-EC2ED291C2A9}" type="parTrans" cxnId="{81855E03-B694-4651-8387-61919CA371B1}">
      <dgm:prSet/>
      <dgm:spPr/>
      <dgm:t>
        <a:bodyPr/>
        <a:lstStyle/>
        <a:p>
          <a:endParaRPr lang="en-US"/>
        </a:p>
      </dgm:t>
    </dgm:pt>
    <dgm:pt modelId="{30599BFB-94BC-49C3-90A3-884A95530168}" type="sibTrans" cxnId="{81855E03-B694-4651-8387-61919CA371B1}">
      <dgm:prSet/>
      <dgm:spPr/>
      <dgm:t>
        <a:bodyPr/>
        <a:lstStyle/>
        <a:p>
          <a:endParaRPr lang="en-US"/>
        </a:p>
      </dgm:t>
    </dgm:pt>
    <dgm:pt modelId="{DA6C4C97-CD64-45C9-A7E8-899D7102C5AA}">
      <dgm:prSet phldrT="[Text]" custT="1"/>
      <dgm:spPr>
        <a:solidFill>
          <a:srgbClr val="FF6600"/>
        </a:solidFill>
      </dgm:spPr>
      <dgm:t>
        <a:bodyPr/>
        <a:lstStyle/>
        <a:p>
          <a:r>
            <a:rPr lang="en-US" sz="1000" b="1" dirty="0">
              <a:latin typeface="News Cycle" panose="020B0604020202020204" charset="2"/>
            </a:rPr>
            <a:t>Collective teasing of goals</a:t>
          </a:r>
        </a:p>
      </dgm:t>
    </dgm:pt>
    <dgm:pt modelId="{27EA1F48-B86E-41C8-BA5B-73135F8DBE5C}" type="parTrans" cxnId="{C84859D1-409A-48BE-92B2-E0F92D71032E}">
      <dgm:prSet/>
      <dgm:spPr/>
      <dgm:t>
        <a:bodyPr/>
        <a:lstStyle/>
        <a:p>
          <a:endParaRPr lang="en-US"/>
        </a:p>
      </dgm:t>
    </dgm:pt>
    <dgm:pt modelId="{ACEC2F7E-66B9-4243-8870-D4E411EDCA48}" type="sibTrans" cxnId="{C84859D1-409A-48BE-92B2-E0F92D71032E}">
      <dgm:prSet/>
      <dgm:spPr/>
      <dgm:t>
        <a:bodyPr/>
        <a:lstStyle/>
        <a:p>
          <a:endParaRPr lang="en-US"/>
        </a:p>
      </dgm:t>
    </dgm:pt>
    <dgm:pt modelId="{6B64F0F9-584F-4CC5-B0B2-250F4E3E05CF}">
      <dgm:prSet phldrT="[Text]" custT="1"/>
      <dgm:spPr>
        <a:solidFill>
          <a:srgbClr val="0070C0"/>
        </a:solidFill>
      </dgm:spPr>
      <dgm:t>
        <a:bodyPr/>
        <a:lstStyle/>
        <a:p>
          <a:r>
            <a:rPr lang="en-US" sz="1000" b="1" dirty="0">
              <a:latin typeface="News Cycle" panose="020B0604020202020204" charset="2"/>
            </a:rPr>
            <a:t>Collaboration mapping </a:t>
          </a:r>
        </a:p>
      </dgm:t>
    </dgm:pt>
    <dgm:pt modelId="{38057AB9-1E36-4AF8-A43B-539B5388011C}" type="parTrans" cxnId="{D9196CFE-8E61-455D-9A9D-0C08091E80A5}">
      <dgm:prSet/>
      <dgm:spPr/>
      <dgm:t>
        <a:bodyPr/>
        <a:lstStyle/>
        <a:p>
          <a:endParaRPr lang="en-US"/>
        </a:p>
      </dgm:t>
    </dgm:pt>
    <dgm:pt modelId="{1536F57F-E1CC-4214-B808-F9088CB51561}" type="sibTrans" cxnId="{D9196CFE-8E61-455D-9A9D-0C08091E80A5}">
      <dgm:prSet/>
      <dgm:spPr/>
      <dgm:t>
        <a:bodyPr/>
        <a:lstStyle/>
        <a:p>
          <a:endParaRPr lang="en-US"/>
        </a:p>
      </dgm:t>
    </dgm:pt>
    <dgm:pt modelId="{C21E7150-9927-463B-9E87-1A88BC2AD591}" type="pres">
      <dgm:prSet presAssocID="{8C326757-BAF4-4FB9-8445-62061CD3FE9C}" presName="Name0" presStyleCnt="0">
        <dgm:presLayoutVars>
          <dgm:dir/>
          <dgm:animLvl val="lvl"/>
          <dgm:resizeHandles val="exact"/>
        </dgm:presLayoutVars>
      </dgm:prSet>
      <dgm:spPr/>
    </dgm:pt>
    <dgm:pt modelId="{9937CB1B-0C0C-461B-8C31-8EB9155B41CB}" type="pres">
      <dgm:prSet presAssocID="{71FA3A80-FA93-481C-A4BE-B56B3D86CFDE}" presName="parTxOnly" presStyleLbl="node1" presStyleIdx="0" presStyleCnt="4" custScaleY="74621">
        <dgm:presLayoutVars>
          <dgm:chMax val="0"/>
          <dgm:chPref val="0"/>
          <dgm:bulletEnabled val="1"/>
        </dgm:presLayoutVars>
      </dgm:prSet>
      <dgm:spPr/>
    </dgm:pt>
    <dgm:pt modelId="{9A8E63D2-0F27-4895-8645-245F7504FF44}" type="pres">
      <dgm:prSet presAssocID="{A57E6678-BF7E-4E71-9DFF-9468925C122D}" presName="parTxOnlySpace" presStyleCnt="0"/>
      <dgm:spPr/>
    </dgm:pt>
    <dgm:pt modelId="{D960D1F5-9770-4C7A-8BE0-4F9877EA754C}" type="pres">
      <dgm:prSet presAssocID="{8C64E6EF-4ECC-4DA4-86D0-4FBB5AEE29AA}" presName="parTxOnly" presStyleLbl="node1" presStyleIdx="1" presStyleCnt="4" custScaleY="74621">
        <dgm:presLayoutVars>
          <dgm:chMax val="0"/>
          <dgm:chPref val="0"/>
          <dgm:bulletEnabled val="1"/>
        </dgm:presLayoutVars>
      </dgm:prSet>
      <dgm:spPr/>
    </dgm:pt>
    <dgm:pt modelId="{B3857825-478B-4D57-B01C-93C7C2726A71}" type="pres">
      <dgm:prSet presAssocID="{30599BFB-94BC-49C3-90A3-884A95530168}" presName="parTxOnlySpace" presStyleCnt="0"/>
      <dgm:spPr/>
    </dgm:pt>
    <dgm:pt modelId="{816CEC26-DF7F-4A15-A739-4D4CB1393DCA}" type="pres">
      <dgm:prSet presAssocID="{6B64F0F9-584F-4CC5-B0B2-250F4E3E05CF}" presName="parTxOnly" presStyleLbl="node1" presStyleIdx="2" presStyleCnt="4" custScaleY="74621">
        <dgm:presLayoutVars>
          <dgm:chMax val="0"/>
          <dgm:chPref val="0"/>
          <dgm:bulletEnabled val="1"/>
        </dgm:presLayoutVars>
      </dgm:prSet>
      <dgm:spPr/>
    </dgm:pt>
    <dgm:pt modelId="{7BD646E8-0B1D-4977-B985-1E09C609ED58}" type="pres">
      <dgm:prSet presAssocID="{1536F57F-E1CC-4214-B808-F9088CB51561}" presName="parTxOnlySpace" presStyleCnt="0"/>
      <dgm:spPr/>
    </dgm:pt>
    <dgm:pt modelId="{A003BA36-FF8F-4886-9990-803FC8AB9BAB}" type="pres">
      <dgm:prSet presAssocID="{DA6C4C97-CD64-45C9-A7E8-899D7102C5AA}" presName="parTxOnly" presStyleLbl="node1" presStyleIdx="3" presStyleCnt="4" custScaleY="74621">
        <dgm:presLayoutVars>
          <dgm:chMax val="0"/>
          <dgm:chPref val="0"/>
          <dgm:bulletEnabled val="1"/>
        </dgm:presLayoutVars>
      </dgm:prSet>
      <dgm:spPr/>
    </dgm:pt>
  </dgm:ptLst>
  <dgm:cxnLst>
    <dgm:cxn modelId="{81855E03-B694-4651-8387-61919CA371B1}" srcId="{8C326757-BAF4-4FB9-8445-62061CD3FE9C}" destId="{8C64E6EF-4ECC-4DA4-86D0-4FBB5AEE29AA}" srcOrd="1" destOrd="0" parTransId="{40988EEE-C609-4913-BAAF-EC2ED291C2A9}" sibTransId="{30599BFB-94BC-49C3-90A3-884A95530168}"/>
    <dgm:cxn modelId="{9AA66938-DCF0-46D3-9003-E0649E3C72C1}" type="presOf" srcId="{8C326757-BAF4-4FB9-8445-62061CD3FE9C}" destId="{C21E7150-9927-463B-9E87-1A88BC2AD591}" srcOrd="0" destOrd="0" presId="urn:microsoft.com/office/officeart/2005/8/layout/chevron1"/>
    <dgm:cxn modelId="{09AC9483-9024-4E49-A793-AA9558948483}" type="presOf" srcId="{71FA3A80-FA93-481C-A4BE-B56B3D86CFDE}" destId="{9937CB1B-0C0C-461B-8C31-8EB9155B41CB}" srcOrd="0" destOrd="0" presId="urn:microsoft.com/office/officeart/2005/8/layout/chevron1"/>
    <dgm:cxn modelId="{2A4B71B9-2DDF-470D-B6BE-E6D5CFABDA95}" type="presOf" srcId="{6B64F0F9-584F-4CC5-B0B2-250F4E3E05CF}" destId="{816CEC26-DF7F-4A15-A739-4D4CB1393DCA}" srcOrd="0" destOrd="0" presId="urn:microsoft.com/office/officeart/2005/8/layout/chevron1"/>
    <dgm:cxn modelId="{8C7156C2-299C-442D-8A77-3D9C2595FFAD}" type="presOf" srcId="{8C64E6EF-4ECC-4DA4-86D0-4FBB5AEE29AA}" destId="{D960D1F5-9770-4C7A-8BE0-4F9877EA754C}" srcOrd="0" destOrd="0" presId="urn:microsoft.com/office/officeart/2005/8/layout/chevron1"/>
    <dgm:cxn modelId="{C84859D1-409A-48BE-92B2-E0F92D71032E}" srcId="{8C326757-BAF4-4FB9-8445-62061CD3FE9C}" destId="{DA6C4C97-CD64-45C9-A7E8-899D7102C5AA}" srcOrd="3" destOrd="0" parTransId="{27EA1F48-B86E-41C8-BA5B-73135F8DBE5C}" sibTransId="{ACEC2F7E-66B9-4243-8870-D4E411EDCA48}"/>
    <dgm:cxn modelId="{34E216E4-DD16-4168-8E00-D25854BF3053}" type="presOf" srcId="{DA6C4C97-CD64-45C9-A7E8-899D7102C5AA}" destId="{A003BA36-FF8F-4886-9990-803FC8AB9BAB}" srcOrd="0" destOrd="0" presId="urn:microsoft.com/office/officeart/2005/8/layout/chevron1"/>
    <dgm:cxn modelId="{0D1B09FD-DD04-44E5-A314-865463C47FF9}" srcId="{8C326757-BAF4-4FB9-8445-62061CD3FE9C}" destId="{71FA3A80-FA93-481C-A4BE-B56B3D86CFDE}" srcOrd="0" destOrd="0" parTransId="{CD52B8FD-C192-46DD-BF40-B92E73E78839}" sibTransId="{A57E6678-BF7E-4E71-9DFF-9468925C122D}"/>
    <dgm:cxn modelId="{D9196CFE-8E61-455D-9A9D-0C08091E80A5}" srcId="{8C326757-BAF4-4FB9-8445-62061CD3FE9C}" destId="{6B64F0F9-584F-4CC5-B0B2-250F4E3E05CF}" srcOrd="2" destOrd="0" parTransId="{38057AB9-1E36-4AF8-A43B-539B5388011C}" sibTransId="{1536F57F-E1CC-4214-B808-F9088CB51561}"/>
    <dgm:cxn modelId="{A7494A0D-2F39-40C1-AFFF-750A8D87BCB6}" type="presParOf" srcId="{C21E7150-9927-463B-9E87-1A88BC2AD591}" destId="{9937CB1B-0C0C-461B-8C31-8EB9155B41CB}" srcOrd="0" destOrd="0" presId="urn:microsoft.com/office/officeart/2005/8/layout/chevron1"/>
    <dgm:cxn modelId="{8B7F3278-382A-4DEA-8508-E4DA9D681F86}" type="presParOf" srcId="{C21E7150-9927-463B-9E87-1A88BC2AD591}" destId="{9A8E63D2-0F27-4895-8645-245F7504FF44}" srcOrd="1" destOrd="0" presId="urn:microsoft.com/office/officeart/2005/8/layout/chevron1"/>
    <dgm:cxn modelId="{5F39F43E-20FF-4CEA-83B4-C1C4E32AC9FB}" type="presParOf" srcId="{C21E7150-9927-463B-9E87-1A88BC2AD591}" destId="{D960D1F5-9770-4C7A-8BE0-4F9877EA754C}" srcOrd="2" destOrd="0" presId="urn:microsoft.com/office/officeart/2005/8/layout/chevron1"/>
    <dgm:cxn modelId="{5F3D601A-E352-405C-88C2-BE9259334218}" type="presParOf" srcId="{C21E7150-9927-463B-9E87-1A88BC2AD591}" destId="{B3857825-478B-4D57-B01C-93C7C2726A71}" srcOrd="3" destOrd="0" presId="urn:microsoft.com/office/officeart/2005/8/layout/chevron1"/>
    <dgm:cxn modelId="{B98C174F-69B0-4988-81E5-FFB947A642AC}" type="presParOf" srcId="{C21E7150-9927-463B-9E87-1A88BC2AD591}" destId="{816CEC26-DF7F-4A15-A739-4D4CB1393DCA}" srcOrd="4" destOrd="0" presId="urn:microsoft.com/office/officeart/2005/8/layout/chevron1"/>
    <dgm:cxn modelId="{62CFF80A-0889-4B96-85B4-B7DE98D9265F}" type="presParOf" srcId="{C21E7150-9927-463B-9E87-1A88BC2AD591}" destId="{7BD646E8-0B1D-4977-B985-1E09C609ED58}" srcOrd="5" destOrd="0" presId="urn:microsoft.com/office/officeart/2005/8/layout/chevron1"/>
    <dgm:cxn modelId="{73684DD3-EB4C-47DE-B86E-BA11DBF0E94F}" type="presParOf" srcId="{C21E7150-9927-463B-9E87-1A88BC2AD591}" destId="{A003BA36-FF8F-4886-9990-803FC8AB9BA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7CB1B-0C0C-461B-8C31-8EB9155B41CB}">
      <dsp:nvSpPr>
        <dsp:cNvPr id="0" name=""/>
        <dsp:cNvSpPr/>
      </dsp:nvSpPr>
      <dsp:spPr>
        <a:xfrm>
          <a:off x="3860"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Demonstrate how peers can challenge goals</a:t>
          </a:r>
        </a:p>
      </dsp:txBody>
      <dsp:txXfrm>
        <a:off x="339215" y="1237016"/>
        <a:ext cx="1576345" cy="670710"/>
      </dsp:txXfrm>
    </dsp:sp>
    <dsp:sp modelId="{D960D1F5-9770-4C7A-8BE0-4F9877EA754C}">
      <dsp:nvSpPr>
        <dsp:cNvPr id="0" name=""/>
        <dsp:cNvSpPr/>
      </dsp:nvSpPr>
      <dsp:spPr>
        <a:xfrm>
          <a:off x="20262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Employee goal refinement</a:t>
          </a:r>
        </a:p>
      </dsp:txBody>
      <dsp:txXfrm>
        <a:off x="2361564" y="1237016"/>
        <a:ext cx="1576345" cy="670710"/>
      </dsp:txXfrm>
    </dsp:sp>
    <dsp:sp modelId="{816CEC26-DF7F-4A15-A739-4D4CB1393DCA}">
      <dsp:nvSpPr>
        <dsp:cNvPr id="0" name=""/>
        <dsp:cNvSpPr/>
      </dsp:nvSpPr>
      <dsp:spPr>
        <a:xfrm>
          <a:off x="4048559"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Collaboration mapping </a:t>
          </a:r>
        </a:p>
      </dsp:txBody>
      <dsp:txXfrm>
        <a:off x="4383914" y="1237016"/>
        <a:ext cx="1576345" cy="670710"/>
      </dsp:txXfrm>
    </dsp:sp>
    <dsp:sp modelId="{A003BA36-FF8F-4886-9990-803FC8AB9BAB}">
      <dsp:nvSpPr>
        <dsp:cNvPr id="0" name=""/>
        <dsp:cNvSpPr/>
      </dsp:nvSpPr>
      <dsp:spPr>
        <a:xfrm>
          <a:off x="60709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Collective teasing of goals</a:t>
          </a:r>
        </a:p>
      </dsp:txBody>
      <dsp:txXfrm>
        <a:off x="6406264" y="1237016"/>
        <a:ext cx="1576345" cy="6707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39775"/>
            <a:ext cx="6581775" cy="370363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C7A1CBE-FD00-44A2-826C-D06A72326EC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97296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0619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94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a:noFill/>
          <a:ln w="12700">
            <a:solidFill>
              <a:prstClr val="black"/>
            </a:solidFill>
          </a:ln>
        </p:spPr>
      </p:sp>
      <p:sp>
        <p:nvSpPr>
          <p:cNvPr id="3" name="Notes Placeholder 2"/>
          <p:cNvSpPr>
            <a:spLocks noGrp="1" noChangeAspect="1"/>
          </p:cNvSpPr>
          <p:nvPr>
            <p:ph type="body" idx="1"/>
          </p:nvPr>
        </p:nvSpPr>
        <p:spPr>
          <a:xfrm>
            <a:off x="242371" y="3592535"/>
            <a:ext cx="6373258" cy="5234810"/>
          </a:xfrm>
        </p:spPr>
        <p:txBody>
          <a:bodyPr vert="horz" lIns="0" tIns="0" rIns="0" bIns="0" rtlCol="0"/>
          <a:lstStyle/>
          <a:p>
            <a:endParaRPr lang="en-US" dirty="0"/>
          </a:p>
        </p:txBody>
      </p:sp>
    </p:spTree>
    <p:extLst>
      <p:ext uri="{BB962C8B-B14F-4D97-AF65-F5344CB8AC3E}">
        <p14:creationId xmlns:p14="http://schemas.microsoft.com/office/powerpoint/2010/main" val="3563903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10099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02761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380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the BSC is built if you have a goal falls under this.</a:t>
            </a:r>
            <a:endParaRPr dirty="0"/>
          </a:p>
        </p:txBody>
      </p:sp>
    </p:spTree>
    <p:extLst>
      <p:ext uri="{BB962C8B-B14F-4D97-AF65-F5344CB8AC3E}">
        <p14:creationId xmlns:p14="http://schemas.microsoft.com/office/powerpoint/2010/main" val="419378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1914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a41051d55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a41051d55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796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446CBE-C1DB-4418-8285-767300086B37}" type="slidenum">
              <a:rPr lang="en-US" smtClean="0"/>
              <a:t>5</a:t>
            </a:fld>
            <a:endParaRPr lang="en-US" dirty="0"/>
          </a:p>
        </p:txBody>
      </p:sp>
    </p:spTree>
    <p:extLst>
      <p:ext uri="{BB962C8B-B14F-4D97-AF65-F5344CB8AC3E}">
        <p14:creationId xmlns:p14="http://schemas.microsoft.com/office/powerpoint/2010/main" val="368756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32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264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09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2270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550500" y="759800"/>
            <a:ext cx="36945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6"/>
          <p:cNvSpPr txBox="1">
            <a:spLocks noGrp="1"/>
          </p:cNvSpPr>
          <p:nvPr>
            <p:ph type="body" idx="1"/>
          </p:nvPr>
        </p:nvSpPr>
        <p:spPr>
          <a:xfrm>
            <a:off x="550500" y="1353948"/>
            <a:ext cx="3694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56" name="Google Shape;56;p6"/>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57" name="Google Shape;57;p6"/>
          <p:cNvSpPr/>
          <p:nvPr/>
        </p:nvSpPr>
        <p:spPr>
          <a:xfrm>
            <a:off x="80993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5494-8E9E-41D7-A2BF-51F027D24EE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69DD49-1A4B-4895-A722-68395F6CA4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FE119D7-1AA7-4806-BF8B-8C254F89317A}"/>
              </a:ext>
            </a:extLst>
          </p:cNvPr>
          <p:cNvSpPr>
            <a:spLocks noGrp="1"/>
          </p:cNvSpPr>
          <p:nvPr>
            <p:ph type="dt" sz="half" idx="10"/>
          </p:nvPr>
        </p:nvSpPr>
        <p:spPr/>
        <p:txBody>
          <a:bodyPr/>
          <a:lstStyle/>
          <a:p>
            <a:fld id="{DD5EAD33-8E2C-4738-82B0-A3A1E433313C}" type="datetimeFigureOut">
              <a:rPr lang="en-US" smtClean="0"/>
              <a:t>16/01/2023</a:t>
            </a:fld>
            <a:endParaRPr lang="en-US" dirty="0"/>
          </a:p>
        </p:txBody>
      </p:sp>
      <p:sp>
        <p:nvSpPr>
          <p:cNvPr id="5" name="Footer Placeholder 4">
            <a:extLst>
              <a:ext uri="{FF2B5EF4-FFF2-40B4-BE49-F238E27FC236}">
                <a16:creationId xmlns:a16="http://schemas.microsoft.com/office/drawing/2014/main" id="{639457ED-FFE9-425B-91EF-E76BA1A841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7FEE6A-4432-4185-A664-2B6AF922CC6F}"/>
              </a:ext>
            </a:extLst>
          </p:cNvPr>
          <p:cNvSpPr>
            <a:spLocks noGrp="1"/>
          </p:cNvSpPr>
          <p:nvPr>
            <p:ph type="sldNum" sz="quarter" idx="12"/>
          </p:nvPr>
        </p:nvSpPr>
        <p:spPr/>
        <p:txBody>
          <a:bodyPr/>
          <a:lstStyle/>
          <a:p>
            <a:fld id="{37B6348D-4A9A-457C-8612-E45CDFF6AEBC}" type="slidenum">
              <a:rPr lang="en-US" smtClean="0"/>
              <a:t>‹#›</a:t>
            </a:fld>
            <a:endParaRPr lang="en-US" dirty="0"/>
          </a:p>
        </p:txBody>
      </p:sp>
    </p:spTree>
    <p:extLst>
      <p:ext uri="{BB962C8B-B14F-4D97-AF65-F5344CB8AC3E}">
        <p14:creationId xmlns:p14="http://schemas.microsoft.com/office/powerpoint/2010/main" val="199891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0455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995" y="283627"/>
            <a:ext cx="8228012" cy="282905"/>
          </a:xfrm>
          <a:prstGeom prst="rect">
            <a:avLst/>
          </a:prstGeom>
        </p:spPr>
        <p:txBody>
          <a:bodyPr lIns="0" rIns="0" anchor="ctr" anchorCtr="0"/>
          <a:lstStyle>
            <a:lvl1pPr>
              <a:defRPr sz="1950" baseline="0">
                <a:solidFill>
                  <a:srgbClr val="0A3F6B"/>
                </a:solidFill>
                <a:latin typeface="Arial Black" panose="020B0A04020102020204" pitchFamily="34" charset="0"/>
              </a:defRPr>
            </a:lvl1pPr>
          </a:lstStyle>
          <a:p>
            <a:r>
              <a:rPr lang="en-US" dirty="0"/>
              <a:t>Agenda</a:t>
            </a:r>
          </a:p>
        </p:txBody>
      </p:sp>
      <p:sp>
        <p:nvSpPr>
          <p:cNvPr id="5" name="Content Placeholder 2"/>
          <p:cNvSpPr>
            <a:spLocks noGrp="1"/>
          </p:cNvSpPr>
          <p:nvPr>
            <p:ph idx="1" hasCustomPrompt="1"/>
          </p:nvPr>
        </p:nvSpPr>
        <p:spPr>
          <a:xfrm>
            <a:off x="461963" y="1016725"/>
            <a:ext cx="8229600" cy="3457652"/>
          </a:xfrm>
          <a:prstGeom prst="rect">
            <a:avLst/>
          </a:prstGeom>
        </p:spPr>
        <p:txBody>
          <a:bodyPr/>
          <a:lstStyle>
            <a:lvl1pPr marL="0" indent="0">
              <a:lnSpc>
                <a:spcPct val="110000"/>
              </a:lnSpc>
              <a:spcBef>
                <a:spcPts val="525"/>
              </a:spcBef>
              <a:buNone/>
              <a:defRPr>
                <a:latin typeface="Arial"/>
                <a:cs typeface="Arial"/>
              </a:defRPr>
            </a:lvl1pPr>
            <a:lvl2pPr marL="157163" indent="0">
              <a:lnSpc>
                <a:spcPct val="110000"/>
              </a:lnSpc>
              <a:spcBef>
                <a:spcPts val="525"/>
              </a:spcBef>
              <a:buNone/>
              <a:defRPr>
                <a:latin typeface="Arial"/>
                <a:cs typeface="Arial"/>
              </a:defRPr>
            </a:lvl2pPr>
            <a:lvl3pPr marL="300038" indent="0">
              <a:lnSpc>
                <a:spcPct val="110000"/>
              </a:lnSpc>
              <a:spcBef>
                <a:spcPts val="375"/>
              </a:spcBef>
              <a:buNone/>
              <a:defRPr sz="1200">
                <a:latin typeface="Arial"/>
                <a:cs typeface="Arial"/>
              </a:defRPr>
            </a:lvl3pPr>
            <a:lvl4pPr marL="446485" indent="0">
              <a:lnSpc>
                <a:spcPct val="110000"/>
              </a:lnSpc>
              <a:spcBef>
                <a:spcPts val="375"/>
              </a:spcBef>
              <a:buFont typeface="Lucida Grande"/>
              <a:buNone/>
              <a:defRPr sz="1050">
                <a:latin typeface="Arial"/>
                <a:cs typeface="Arial"/>
              </a:defRPr>
            </a:lvl4pPr>
            <a:lvl5pPr marL="592931" indent="0">
              <a:lnSpc>
                <a:spcPct val="110000"/>
              </a:lnSpc>
              <a:spcBef>
                <a:spcPts val="375"/>
              </a:spcBef>
              <a:buNone/>
              <a:defRPr sz="1050">
                <a:latin typeface="Arial"/>
                <a:cs typeface="Arial"/>
              </a:defRPr>
            </a:lvl5pPr>
          </a:lstStyle>
          <a:p>
            <a:pPr lvl="0"/>
            <a:r>
              <a:rPr lang="en-US" dirty="0"/>
              <a:t>Click to enter text</a:t>
            </a:r>
          </a:p>
        </p:txBody>
      </p:sp>
    </p:spTree>
    <p:extLst>
      <p:ext uri="{BB962C8B-B14F-4D97-AF65-F5344CB8AC3E}">
        <p14:creationId xmlns:p14="http://schemas.microsoft.com/office/powerpoint/2010/main" val="388215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831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9" r:id="rId4"/>
    <p:sldLayoutId id="2147483660" r:id="rId5"/>
    <p:sldLayoutId id="2147483661" r:id="rId6"/>
    <p:sldLayoutId id="2147483662" r:id="rId7"/>
    <p:sldLayoutId id="2147483663"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2.svg"/><Relationship Id="rId5" Type="http://schemas.openxmlformats.org/officeDocument/2006/relationships/diagramQuickStyle" Target="../diagrams/quickStyle1.xml"/><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sv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GOAL SETTING Meeting - 2023</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3"/>
          <a:srcRect t="40580" b="42673"/>
          <a:stretch/>
        </p:blipFill>
        <p:spPr>
          <a:xfrm>
            <a:off x="159511" y="182140"/>
            <a:ext cx="1763882" cy="4176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6" name="Google Shape;156;p18">
            <a:extLst>
              <a:ext uri="{FF2B5EF4-FFF2-40B4-BE49-F238E27FC236}">
                <a16:creationId xmlns:a16="http://schemas.microsoft.com/office/drawing/2014/main" id="{D94698D8-F932-41E9-B165-338121582C42}"/>
              </a:ext>
            </a:extLst>
          </p:cNvPr>
          <p:cNvSpPr txBox="1">
            <a:spLocks/>
          </p:cNvSpPr>
          <p:nvPr/>
        </p:nvSpPr>
        <p:spPr>
          <a:xfrm>
            <a:off x="69954" y="-112558"/>
            <a:ext cx="4068096" cy="7826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800"/>
            </a:pPr>
            <a:r>
              <a:rPr lang="en-US" sz="2800" dirty="0">
                <a:solidFill>
                  <a:schemeClr val="accent1"/>
                </a:solidFill>
                <a:latin typeface="Oswald" panose="00000500000000000000" pitchFamily="2" charset="0"/>
                <a:ea typeface="Roboto Slab"/>
                <a:sym typeface="Roboto Slab"/>
              </a:rPr>
              <a:t>Purpose of Goal Setting</a:t>
            </a:r>
          </a:p>
        </p:txBody>
      </p:sp>
      <p:pic>
        <p:nvPicPr>
          <p:cNvPr id="51" name="Picture 50" descr="Text&#10;&#10;Description automatically generated">
            <a:extLst>
              <a:ext uri="{FF2B5EF4-FFF2-40B4-BE49-F238E27FC236}">
                <a16:creationId xmlns:a16="http://schemas.microsoft.com/office/drawing/2014/main" id="{7AD4910E-4723-4631-89CD-50DE887BD7FA}"/>
              </a:ext>
            </a:extLst>
          </p:cNvPr>
          <p:cNvPicPr>
            <a:picLocks noChangeAspect="1"/>
          </p:cNvPicPr>
          <p:nvPr/>
        </p:nvPicPr>
        <p:blipFill rotWithShape="1">
          <a:blip r:embed="rId3"/>
          <a:srcRect t="12349" r="2395" b="19277"/>
          <a:stretch/>
        </p:blipFill>
        <p:spPr>
          <a:xfrm>
            <a:off x="537449" y="1186711"/>
            <a:ext cx="8069101" cy="3491877"/>
          </a:xfrm>
          <a:prstGeom prst="rect">
            <a:avLst/>
          </a:prstGeom>
        </p:spPr>
      </p:pic>
      <p:sp>
        <p:nvSpPr>
          <p:cNvPr id="2" name="Rectangle 1">
            <a:extLst>
              <a:ext uri="{FF2B5EF4-FFF2-40B4-BE49-F238E27FC236}">
                <a16:creationId xmlns:a16="http://schemas.microsoft.com/office/drawing/2014/main" id="{A2FCBE69-68D4-35EC-CC12-9C77CBF92557}"/>
              </a:ext>
            </a:extLst>
          </p:cNvPr>
          <p:cNvSpPr/>
          <p:nvPr/>
        </p:nvSpPr>
        <p:spPr>
          <a:xfrm>
            <a:off x="150637" y="670117"/>
            <a:ext cx="8455913"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a:t>
            </a:r>
            <a:r>
              <a:rPr lang="en-IN" sz="900" b="1" dirty="0">
                <a:solidFill>
                  <a:schemeClr val="tx1"/>
                </a:solidFill>
                <a:latin typeface="News Cycle" panose="020B0604020202020204" charset="2"/>
              </a:rPr>
              <a:t>Activity 1</a:t>
            </a:r>
            <a:r>
              <a:rPr lang="en-IN" sz="900" dirty="0">
                <a:solidFill>
                  <a:schemeClr val="tx1"/>
                </a:solidFill>
                <a:latin typeface="News Cycle" panose="020B0604020202020204" charset="2"/>
              </a:rPr>
              <a:t>: Meeting owner will start asking the attendees why is goal setting important before displaying this slide and listen to their answers, then display the slide &amp; summarize what they shared.</a:t>
            </a:r>
            <a:endParaRPr lang="en-IN" sz="900" dirty="0">
              <a:solidFill>
                <a:srgbClr val="000000"/>
              </a:solidFill>
              <a:latin typeface="News Cycle" panose="020B0604020202020204" charset="2"/>
            </a:endParaRPr>
          </a:p>
        </p:txBody>
      </p:sp>
    </p:spTree>
    <p:extLst>
      <p:ext uri="{BB962C8B-B14F-4D97-AF65-F5344CB8AC3E}">
        <p14:creationId xmlns:p14="http://schemas.microsoft.com/office/powerpoint/2010/main" val="21619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body" idx="4294967295"/>
          </p:nvPr>
        </p:nvSpPr>
        <p:spPr>
          <a:xfrm>
            <a:off x="0" y="1623536"/>
            <a:ext cx="5086350" cy="3417887"/>
          </a:xfrm>
          <a:prstGeom prst="rect">
            <a:avLst/>
          </a:prstGeom>
        </p:spPr>
        <p:txBody>
          <a:bodyPr spcFirstLastPara="1" wrap="square" lIns="91425" tIns="91425" rIns="91425" bIns="91425" anchor="t" anchorCtr="0">
            <a:noAutofit/>
          </a:bodyPr>
          <a:lstStyle/>
          <a:p>
            <a:pPr marL="285750" indent="-285750">
              <a:buClr>
                <a:srgbClr val="004F9F"/>
              </a:buClr>
            </a:pPr>
            <a:r>
              <a:rPr lang="en-US" sz="1400" dirty="0">
                <a:solidFill>
                  <a:srgbClr val="000000"/>
                </a:solidFill>
              </a:rPr>
              <a:t>Provides a clear line of sight, connecting individual contribution to overall business results. Clarifies  the expectations</a:t>
            </a:r>
          </a:p>
          <a:p>
            <a:pPr marL="742950" lvl="1" indent="-285750">
              <a:buClr>
                <a:srgbClr val="004F9F"/>
              </a:buClr>
              <a:buFont typeface="Wingdings" panose="05000000000000000000" pitchFamily="2" charset="2"/>
              <a:buChar char="§"/>
            </a:pPr>
            <a:r>
              <a:rPr lang="en-US" sz="1400" dirty="0">
                <a:solidFill>
                  <a:srgbClr val="000000"/>
                </a:solidFill>
              </a:rPr>
              <a:t>As an individual</a:t>
            </a:r>
          </a:p>
          <a:p>
            <a:pPr marL="742950" lvl="1" indent="-285750">
              <a:buClr>
                <a:srgbClr val="004F9F"/>
              </a:buClr>
              <a:buFont typeface="Wingdings" panose="05000000000000000000" pitchFamily="2" charset="2"/>
              <a:buChar char="§"/>
            </a:pPr>
            <a:r>
              <a:rPr lang="en-US" sz="1400" dirty="0">
                <a:solidFill>
                  <a:srgbClr val="000000"/>
                </a:solidFill>
              </a:rPr>
              <a:t>Or as part of a team</a:t>
            </a:r>
          </a:p>
          <a:p>
            <a:pPr marL="285750" indent="-285750">
              <a:buClr>
                <a:srgbClr val="004F9F"/>
              </a:buClr>
            </a:pPr>
            <a:r>
              <a:rPr lang="en-US" sz="1400" dirty="0">
                <a:solidFill>
                  <a:srgbClr val="000000"/>
                </a:solidFill>
              </a:rPr>
              <a:t>Ensures that individual goals are aligned, and that cumulatively they deliver on the expectations of the team, unit and division.</a:t>
            </a:r>
          </a:p>
        </p:txBody>
      </p:sp>
      <p:sp>
        <p:nvSpPr>
          <p:cNvPr id="189" name="Google Shape;189;p20"/>
          <p:cNvSpPr txBox="1">
            <a:spLocks noGrp="1"/>
          </p:cNvSpPr>
          <p:nvPr>
            <p:ph type="ctrTitle" idx="4294967295"/>
          </p:nvPr>
        </p:nvSpPr>
        <p:spPr>
          <a:xfrm>
            <a:off x="31040" y="-18508"/>
            <a:ext cx="6820268" cy="7062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Purpose of Goal Setting</a:t>
            </a:r>
            <a:endParaRPr sz="2800" dirty="0"/>
          </a:p>
        </p:txBody>
      </p:sp>
      <p:pic>
        <p:nvPicPr>
          <p:cNvPr id="15" name="Picture 14" descr="Chart, treemap chart&#10;&#10;Description automatically generated">
            <a:extLst>
              <a:ext uri="{FF2B5EF4-FFF2-40B4-BE49-F238E27FC236}">
                <a16:creationId xmlns:a16="http://schemas.microsoft.com/office/drawing/2014/main" id="{75C51048-72DB-4C0B-BEE0-5F82EF6C40FD}"/>
              </a:ext>
            </a:extLst>
          </p:cNvPr>
          <p:cNvPicPr>
            <a:picLocks noChangeAspect="1"/>
          </p:cNvPicPr>
          <p:nvPr/>
        </p:nvPicPr>
        <p:blipFill>
          <a:blip r:embed="rId3"/>
          <a:stretch>
            <a:fillRect/>
          </a:stretch>
        </p:blipFill>
        <p:spPr>
          <a:xfrm>
            <a:off x="4898691" y="1006318"/>
            <a:ext cx="3852102" cy="3767985"/>
          </a:xfrm>
          <a:prstGeom prst="rect">
            <a:avLst/>
          </a:prstGeom>
        </p:spPr>
      </p:pic>
      <p:sp>
        <p:nvSpPr>
          <p:cNvPr id="2" name="Rectangle 1">
            <a:extLst>
              <a:ext uri="{FF2B5EF4-FFF2-40B4-BE49-F238E27FC236}">
                <a16:creationId xmlns:a16="http://schemas.microsoft.com/office/drawing/2014/main" id="{7AFF8505-B4E9-3FEB-EFEF-D001A5E9C9A4}"/>
              </a:ext>
            </a:extLst>
          </p:cNvPr>
          <p:cNvSpPr/>
          <p:nvPr/>
        </p:nvSpPr>
        <p:spPr>
          <a:xfrm>
            <a:off x="135397" y="637171"/>
            <a:ext cx="8455913"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Meeting owner will share the most important 3 points in conducting goal setting. </a:t>
            </a:r>
            <a:endParaRPr lang="en-IN" sz="900" dirty="0">
              <a:solidFill>
                <a:srgbClr val="000000"/>
              </a:solidFill>
              <a:latin typeface="News Cycle" panose="020B0604020202020204" charset="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721" y="-44449"/>
            <a:ext cx="6105525" cy="576262"/>
          </a:xfrm>
        </p:spPr>
        <p:txBody>
          <a:bodyPr/>
          <a:lstStyle/>
          <a:p>
            <a:r>
              <a:rPr lang="en-IN" sz="2800" dirty="0">
                <a:solidFill>
                  <a:srgbClr val="00B0F0"/>
                </a:solidFill>
                <a:latin typeface="Oswald" panose="00000500000000000000" pitchFamily="2" charset="0"/>
              </a:rPr>
              <a:t>Divisional/Functional </a:t>
            </a:r>
            <a:r>
              <a:rPr lang="en-US" sz="2800" dirty="0">
                <a:solidFill>
                  <a:srgbClr val="00B0F0"/>
                </a:solidFill>
                <a:latin typeface="Oswald" panose="00000500000000000000" pitchFamily="2" charset="0"/>
              </a:rPr>
              <a:t>Strategic Priorities </a:t>
            </a:r>
            <a:endParaRPr lang="en-GB" sz="2800" dirty="0">
              <a:solidFill>
                <a:srgbClr val="00B0F0"/>
              </a:solidFill>
              <a:latin typeface="Oswald" panose="00000500000000000000" pitchFamily="2" charset="0"/>
            </a:endParaRPr>
          </a:p>
        </p:txBody>
      </p:sp>
      <p:sp>
        <p:nvSpPr>
          <p:cNvPr id="4" name="AutoShape 9"/>
          <p:cNvSpPr>
            <a:spLocks noChangeArrowheads="1"/>
          </p:cNvSpPr>
          <p:nvPr/>
        </p:nvSpPr>
        <p:spPr bwMode="auto">
          <a:xfrm>
            <a:off x="1280015" y="1621049"/>
            <a:ext cx="6583895" cy="638175"/>
          </a:xfrm>
          <a:prstGeom prst="roundRect">
            <a:avLst>
              <a:gd name="adj" fmla="val 19588"/>
            </a:avLst>
          </a:prstGeom>
          <a:solidFill>
            <a:schemeClr val="bg1">
              <a:lumMod val="50000"/>
            </a:schemeClr>
          </a:solidFill>
          <a:ln w="9525">
            <a:solidFill>
              <a:schemeClr val="bg1">
                <a:lumMod val="50000"/>
              </a:schemeClr>
            </a:solidFill>
            <a:round/>
            <a:headEnd/>
            <a:tailEnd/>
          </a:ln>
          <a:effectLst/>
        </p:spPr>
        <p:txBody>
          <a:bodyPr lIns="27000" tIns="27000" rIns="27000" bIns="27000"/>
          <a:lstStyle/>
          <a:p>
            <a:pPr algn="ctr">
              <a:spcBef>
                <a:spcPct val="50000"/>
              </a:spcBef>
            </a:pPr>
            <a:r>
              <a:rPr lang="en-GB" sz="1600" b="1" dirty="0">
                <a:solidFill>
                  <a:srgbClr val="FFFFFF"/>
                </a:solidFill>
                <a:latin typeface="News Cycle" panose="020B0604020202020204" charset="2"/>
              </a:rPr>
              <a:t>Divisional/Functional </a:t>
            </a:r>
            <a:r>
              <a:rPr lang="en-US" sz="1600" b="1" dirty="0">
                <a:solidFill>
                  <a:srgbClr val="FFFFFF"/>
                </a:solidFill>
                <a:latin typeface="News Cycle" panose="020B0604020202020204" charset="2"/>
              </a:rPr>
              <a:t>Strategic Priorities </a:t>
            </a:r>
            <a:endParaRPr lang="en-GB" sz="1600" b="1" dirty="0">
              <a:solidFill>
                <a:srgbClr val="FFFFFF"/>
              </a:solidFill>
              <a:latin typeface="News Cycle" panose="020B0604020202020204" charset="2"/>
            </a:endParaRPr>
          </a:p>
        </p:txBody>
      </p:sp>
      <p:sp>
        <p:nvSpPr>
          <p:cNvPr id="5" name="AutoShape 3"/>
          <p:cNvSpPr txBox="1">
            <a:spLocks noChangeArrowheads="1"/>
          </p:cNvSpPr>
          <p:nvPr/>
        </p:nvSpPr>
        <p:spPr bwMode="auto">
          <a:xfrm>
            <a:off x="1277636" y="1988820"/>
            <a:ext cx="6588733" cy="1517908"/>
          </a:xfrm>
          <a:prstGeom prst="roundRect">
            <a:avLst>
              <a:gd name="adj" fmla="val 7333"/>
            </a:avLst>
          </a:prstGeom>
          <a:solidFill>
            <a:schemeClr val="bg1"/>
          </a:solidFill>
          <a:ln w="9525">
            <a:solidFill>
              <a:schemeClr val="bg1">
                <a:lumMod val="50000"/>
              </a:schemeClr>
            </a:solidFill>
            <a:round/>
            <a:headEnd type="none" w="med" len="med"/>
            <a:tailEnd type="none" w="med" len="med"/>
          </a:ln>
          <a:effectLst/>
        </p:spPr>
        <p:txBody>
          <a:bodyPr vert="horz" wrap="square" lIns="68580" tIns="68580" rIns="68580" bIns="34290" numCol="1" anchor="t" anchorCtr="0" compatLnSpc="1">
            <a:prstTxWarp prst="textNoShape">
              <a:avLst/>
            </a:prstTxWarp>
          </a:bodyPr>
          <a:lstStyle/>
          <a:p>
            <a:pPr marL="130969" indent="-130969">
              <a:spcBef>
                <a:spcPts val="225"/>
              </a:spcBef>
              <a:buFontTx/>
              <a:buChar char="•"/>
            </a:pPr>
            <a:endParaRPr lang="en-US" sz="1050" dirty="0">
              <a:solidFill>
                <a:srgbClr val="1E1E1E"/>
              </a:solidFill>
              <a:latin typeface="News Cycle" panose="020B0604020202020204" charset="2"/>
            </a:endParaRPr>
          </a:p>
        </p:txBody>
      </p:sp>
      <p:sp>
        <p:nvSpPr>
          <p:cNvPr id="9" name="8 Elipse"/>
          <p:cNvSpPr/>
          <p:nvPr/>
        </p:nvSpPr>
        <p:spPr>
          <a:xfrm>
            <a:off x="1496230" y="2433250"/>
            <a:ext cx="205740" cy="20574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News Cycle" panose="020B0604020202020204" charset="2"/>
            </a:endParaRPr>
          </a:p>
        </p:txBody>
      </p:sp>
      <p:sp>
        <p:nvSpPr>
          <p:cNvPr id="3" name="CasellaDiTesto 2"/>
          <p:cNvSpPr txBox="1"/>
          <p:nvPr/>
        </p:nvSpPr>
        <p:spPr>
          <a:xfrm>
            <a:off x="1920564" y="2239942"/>
            <a:ext cx="5543226" cy="1015663"/>
          </a:xfrm>
          <a:prstGeom prst="rect">
            <a:avLst/>
          </a:prstGeom>
          <a:solidFill>
            <a:schemeClr val="accent2">
              <a:lumMod val="75000"/>
            </a:schemeClr>
          </a:solidFill>
          <a:ln w="28575">
            <a:solidFill>
              <a:schemeClr val="accent2">
                <a:lumMod val="75000"/>
              </a:schemeClr>
            </a:solidFill>
          </a:ln>
        </p:spPr>
        <p:txBody>
          <a:bodyPr wrap="square" rtlCol="0">
            <a:spAutoFit/>
          </a:bodyPr>
          <a:lstStyle/>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dirty="0">
              <a:solidFill>
                <a:schemeClr val="bg1"/>
              </a:solidFill>
              <a:latin typeface="News Cycle" panose="020B0604020202020204" charset="2"/>
            </a:endParaRPr>
          </a:p>
        </p:txBody>
      </p:sp>
      <p:sp>
        <p:nvSpPr>
          <p:cNvPr id="6" name="Rectangle 5">
            <a:extLst>
              <a:ext uri="{FF2B5EF4-FFF2-40B4-BE49-F238E27FC236}">
                <a16:creationId xmlns:a16="http://schemas.microsoft.com/office/drawing/2014/main" id="{DC891D8F-2EFC-0B20-E98F-280AF4C126BE}"/>
              </a:ext>
            </a:extLst>
          </p:cNvPr>
          <p:cNvSpPr/>
          <p:nvPr/>
        </p:nvSpPr>
        <p:spPr>
          <a:xfrm>
            <a:off x="71721" y="688562"/>
            <a:ext cx="8455913" cy="447542"/>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a:t>
            </a:r>
            <a:r>
              <a:rPr lang="en-US" sz="900" dirty="0">
                <a:solidFill>
                  <a:schemeClr val="tx1"/>
                </a:solidFill>
                <a:latin typeface="News Cycle" panose="020B0604020202020204" charset="2"/>
                <a:sym typeface="Nixie One"/>
              </a:rPr>
              <a:t>Meeting Owner to share divisional/functional strategic priorities </a:t>
            </a:r>
            <a:r>
              <a:rPr lang="en-US" sz="900" dirty="0">
                <a:solidFill>
                  <a:srgbClr val="221F20"/>
                </a:solidFill>
                <a:latin typeface="News Cycle" panose="020B0604020202020204" charset="2"/>
                <a:sym typeface="Nixie One"/>
              </a:rPr>
              <a:t>p</a:t>
            </a:r>
            <a:r>
              <a:rPr lang="en-US" sz="900" dirty="0">
                <a:solidFill>
                  <a:srgbClr val="221F20"/>
                </a:solidFill>
                <a:latin typeface="News Cycle" panose="020B0604020202020204" charset="2"/>
              </a:rPr>
              <a:t>roviding a direct link between individual and </a:t>
            </a:r>
            <a:r>
              <a:rPr lang="en-US" sz="900" dirty="0">
                <a:solidFill>
                  <a:schemeClr val="tx1"/>
                </a:solidFill>
                <a:latin typeface="News Cycle" panose="020B0604020202020204" charset="2"/>
                <a:sym typeface="Nixie One"/>
              </a:rPr>
              <a:t>divisional/functional </a:t>
            </a:r>
            <a:r>
              <a:rPr lang="en-US" sz="900" dirty="0">
                <a:solidFill>
                  <a:srgbClr val="221F20"/>
                </a:solidFill>
                <a:latin typeface="News Cycle" panose="020B0604020202020204" charset="2"/>
              </a:rPr>
              <a:t>strategic priorities</a:t>
            </a:r>
            <a:r>
              <a:rPr lang="en-US" sz="900" dirty="0">
                <a:solidFill>
                  <a:schemeClr val="tx1"/>
                </a:solidFill>
                <a:latin typeface="News Cycle" panose="020B0604020202020204" charset="2"/>
                <a:sym typeface="Nixie One"/>
              </a:rPr>
              <a:t>. Allow time for questions from </a:t>
            </a:r>
            <a:r>
              <a:rPr lang="en-US" sz="900" dirty="0">
                <a:solidFill>
                  <a:schemeClr val="tx1"/>
                </a:solidFill>
                <a:effectLst/>
                <a:latin typeface="News Cycle" panose="020B0604020202020204" charset="2"/>
              </a:rPr>
              <a:t>employee to clarify what is expected from them personally </a:t>
            </a:r>
            <a:endParaRPr lang="en-US" sz="900" dirty="0">
              <a:solidFill>
                <a:srgbClr val="221F20"/>
              </a:solidFill>
              <a:latin typeface="Arial"/>
            </a:endParaRPr>
          </a:p>
        </p:txBody>
      </p:sp>
    </p:spTree>
    <p:extLst>
      <p:ext uri="{BB962C8B-B14F-4D97-AF65-F5344CB8AC3E}">
        <p14:creationId xmlns:p14="http://schemas.microsoft.com/office/powerpoint/2010/main" val="269240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FE4F0-3F46-53FB-CF26-70C38C7B3C44}"/>
              </a:ext>
            </a:extLst>
          </p:cNvPr>
          <p:cNvSpPr/>
          <p:nvPr/>
        </p:nvSpPr>
        <p:spPr>
          <a:xfrm>
            <a:off x="236578" y="808657"/>
            <a:ext cx="8421900" cy="102014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endParaRPr>
          </a:p>
          <a:p>
            <a:endParaRPr lang="en-IN" sz="900" b="1" dirty="0">
              <a:solidFill>
                <a:schemeClr val="tx1"/>
              </a:solidFill>
              <a:latin typeface="News Cycle" panose="020B0604020202020204" charset="2"/>
            </a:endParaRPr>
          </a:p>
          <a:p>
            <a:endParaRPr lang="en-IN" sz="900" b="1" dirty="0">
              <a:solidFill>
                <a:schemeClr val="tx1"/>
              </a:solidFill>
              <a:latin typeface="News Cycle" panose="020B0604020202020204" charset="2"/>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a:t>
            </a:r>
            <a:r>
              <a:rPr lang="en-IN" sz="900" b="1" dirty="0">
                <a:solidFill>
                  <a:schemeClr val="tx1"/>
                </a:solidFill>
                <a:latin typeface="News Cycle" panose="020B0604020202020204" charset="2"/>
              </a:rPr>
              <a:t>Activity 2</a:t>
            </a:r>
            <a:r>
              <a:rPr lang="en-IN" sz="900" dirty="0">
                <a:solidFill>
                  <a:schemeClr val="tx1"/>
                </a:solidFill>
                <a:latin typeface="News Cycle" panose="020B0604020202020204" charset="2"/>
              </a:rPr>
              <a:t>: </a:t>
            </a:r>
            <a:r>
              <a:rPr lang="en-IN" sz="900" b="1" dirty="0">
                <a:solidFill>
                  <a:schemeClr val="tx1"/>
                </a:solidFill>
                <a:latin typeface="News Cycle" panose="020B0604020202020204" charset="2"/>
              </a:rPr>
              <a:t>(30 min) </a:t>
            </a:r>
            <a:r>
              <a:rPr lang="en-IN" sz="900" dirty="0">
                <a:solidFill>
                  <a:schemeClr val="tx1"/>
                </a:solidFill>
                <a:latin typeface="News Cycle" panose="020B0604020202020204" charset="2"/>
              </a:rPr>
              <a:t>In case the meeting owner didn’t share the Divisional/Functional strategic priorities prior to the meeting with their teams, this activity should take place in order to allow attendees to take some time and reflect on the Divisional/Functional strategic priorities, and what does this mean to them individually.  </a:t>
            </a:r>
          </a:p>
          <a:p>
            <a:endParaRPr lang="en-IN" sz="900" dirty="0">
              <a:solidFill>
                <a:schemeClr val="tx1"/>
              </a:solidFill>
              <a:latin typeface="News Cycle" panose="020B0604020202020204" charset="2"/>
            </a:endParaRPr>
          </a:p>
          <a:p>
            <a:r>
              <a:rPr lang="en-IN" sz="900" dirty="0">
                <a:solidFill>
                  <a:schemeClr val="tx1"/>
                </a:solidFill>
                <a:latin typeface="News Cycle" panose="020B0604020202020204" charset="2"/>
              </a:rPr>
              <a:t>Meeting owner will ask attendees to take some time and reflect individually on what was shared and start capturing their individual priorities using the template below.</a:t>
            </a:r>
            <a:endParaRPr lang="en-US" sz="900" dirty="0">
              <a:solidFill>
                <a:schemeClr val="tx1"/>
              </a:solidFill>
              <a:effectLst/>
              <a:latin typeface="News Cycle" panose="020B0604020202020204" charset="2"/>
            </a:endParaRPr>
          </a:p>
          <a:p>
            <a:endParaRPr lang="en-US" sz="900" b="1" dirty="0">
              <a:solidFill>
                <a:schemeClr val="tx1"/>
              </a:solidFill>
              <a:effectLst/>
              <a:latin typeface="News Cycle" panose="020B0604020202020204" charset="2"/>
            </a:endParaRPr>
          </a:p>
          <a:p>
            <a:r>
              <a:rPr lang="en-US" sz="900" dirty="0">
                <a:solidFill>
                  <a:schemeClr val="tx1"/>
                </a:solidFill>
                <a:effectLst/>
                <a:latin typeface="News Cycle" panose="020B0604020202020204" charset="2"/>
              </a:rPr>
              <a:t>HRBP would then open a team discussion and ask the attendees what are the priorities that need to be owned by the full team? What are the </a:t>
            </a:r>
            <a:r>
              <a:rPr lang="en-US" sz="900" dirty="0">
                <a:solidFill>
                  <a:schemeClr val="dk1"/>
                </a:solidFill>
                <a:effectLst/>
                <a:latin typeface="News Cycle" panose="020B0604020202020204" charset="2"/>
              </a:rPr>
              <a:t>o</a:t>
            </a:r>
            <a:r>
              <a:rPr lang="en-US" sz="900" i="0" u="none" strike="noStrike" cap="none" dirty="0">
                <a:solidFill>
                  <a:schemeClr val="dk1"/>
                </a:solidFill>
                <a:latin typeface="News Cycle" panose="020B0604020202020204" charset="2"/>
                <a:ea typeface="+mn-ea"/>
                <a:cs typeface="+mn-cs"/>
                <a:sym typeface="Arial"/>
              </a:rPr>
              <a:t>pportunities to collaborate with different peers.</a:t>
            </a:r>
          </a:p>
          <a:p>
            <a:endParaRPr lang="en-US" sz="900" dirty="0">
              <a:solidFill>
                <a:schemeClr val="tx1"/>
              </a:solidFill>
              <a:latin typeface="News Cycle" panose="020B0604020202020204" charset="2"/>
            </a:endParaRPr>
          </a:p>
          <a:p>
            <a:endParaRPr lang="en-US" sz="900" dirty="0">
              <a:solidFill>
                <a:schemeClr val="tx1"/>
              </a:solidFill>
              <a:latin typeface="News Cycle" panose="020B0604020202020204" charset="2"/>
            </a:endParaRPr>
          </a:p>
          <a:p>
            <a:endParaRPr lang="en-US" sz="900" dirty="0">
              <a:solidFill>
                <a:schemeClr val="tx1"/>
              </a:solidFill>
              <a:latin typeface="Segoe UI" panose="020B0502040204020203" pitchFamily="34" charset="0"/>
            </a:endParaRPr>
          </a:p>
          <a:p>
            <a:endParaRPr lang="en-IN" sz="900" dirty="0">
              <a:solidFill>
                <a:schemeClr val="tx1"/>
              </a:solidFill>
            </a:endParaRPr>
          </a:p>
        </p:txBody>
      </p:sp>
      <p:sp>
        <p:nvSpPr>
          <p:cNvPr id="6" name="Title 1">
            <a:extLst>
              <a:ext uri="{FF2B5EF4-FFF2-40B4-BE49-F238E27FC236}">
                <a16:creationId xmlns:a16="http://schemas.microsoft.com/office/drawing/2014/main" id="{0AD13C68-A41B-E2FE-6AEF-5693F796FAB0}"/>
              </a:ext>
            </a:extLst>
          </p:cNvPr>
          <p:cNvSpPr txBox="1">
            <a:spLocks/>
          </p:cNvSpPr>
          <p:nvPr/>
        </p:nvSpPr>
        <p:spPr>
          <a:xfrm>
            <a:off x="236578" y="-129187"/>
            <a:ext cx="5981484" cy="57626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endParaRPr lang="en-US" sz="2800" dirty="0"/>
          </a:p>
          <a:p>
            <a:r>
              <a:rPr lang="en-US" sz="2800" dirty="0"/>
              <a:t>2023 Priorities &amp; Opportunities </a:t>
            </a:r>
            <a:endParaRPr lang="en-GB" sz="2800" dirty="0"/>
          </a:p>
        </p:txBody>
      </p:sp>
      <p:graphicFrame>
        <p:nvGraphicFramePr>
          <p:cNvPr id="7" name="Table 6">
            <a:extLst>
              <a:ext uri="{FF2B5EF4-FFF2-40B4-BE49-F238E27FC236}">
                <a16:creationId xmlns:a16="http://schemas.microsoft.com/office/drawing/2014/main" id="{301359D3-DB82-9D5B-7163-2B9A110C9093}"/>
              </a:ext>
            </a:extLst>
          </p:cNvPr>
          <p:cNvGraphicFramePr>
            <a:graphicFrameLocks noGrp="1"/>
          </p:cNvGraphicFramePr>
          <p:nvPr>
            <p:extLst>
              <p:ext uri="{D42A27DB-BD31-4B8C-83A1-F6EECF244321}">
                <p14:modId xmlns:p14="http://schemas.microsoft.com/office/powerpoint/2010/main" val="255833410"/>
              </p:ext>
            </p:extLst>
          </p:nvPr>
        </p:nvGraphicFramePr>
        <p:xfrm>
          <a:off x="236578" y="2014477"/>
          <a:ext cx="8207828" cy="3078480"/>
        </p:xfrm>
        <a:graphic>
          <a:graphicData uri="http://schemas.openxmlformats.org/drawingml/2006/table">
            <a:tbl>
              <a:tblPr firstRow="1" bandRow="1">
                <a:tableStyleId>{5C22544A-7EE6-4342-B048-85BDC9FD1C3A}</a:tableStyleId>
              </a:tblPr>
              <a:tblGrid>
                <a:gridCol w="3701143">
                  <a:extLst>
                    <a:ext uri="{9D8B030D-6E8A-4147-A177-3AD203B41FA5}">
                      <a16:colId xmlns:a16="http://schemas.microsoft.com/office/drawing/2014/main" val="20000"/>
                    </a:ext>
                  </a:extLst>
                </a:gridCol>
                <a:gridCol w="4506685">
                  <a:extLst>
                    <a:ext uri="{9D8B030D-6E8A-4147-A177-3AD203B41FA5}">
                      <a16:colId xmlns:a16="http://schemas.microsoft.com/office/drawing/2014/main" val="20001"/>
                    </a:ext>
                  </a:extLst>
                </a:gridCol>
              </a:tblGrid>
              <a:tr h="329636">
                <a:tc gridSpan="2">
                  <a:txBody>
                    <a:bodyPr/>
                    <a:lstStyle/>
                    <a:p>
                      <a:pPr algn="ctr"/>
                      <a:r>
                        <a:rPr lang="en-US" sz="1600" dirty="0">
                          <a:latin typeface="News Cycle" panose="020B0604020202020204" charset="2"/>
                        </a:rPr>
                        <a:t>Priorities &amp; Opportunities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0"/>
                  </a:ext>
                </a:extLst>
              </a:tr>
              <a:tr h="269702">
                <a:tc gridSpan="2">
                  <a:txBody>
                    <a:bodyPr/>
                    <a:lstStyle/>
                    <a:p>
                      <a:pPr algn="ctr"/>
                      <a:r>
                        <a:rPr lang="en-US" sz="1200" b="1" baseline="0" dirty="0">
                          <a:latin typeface="News Cycle" panose="020B0604020202020204" charset="2"/>
                        </a:rPr>
                        <a:t>Individual Priorities </a:t>
                      </a:r>
                      <a:endParaRPr lang="en-US" sz="1200" b="1"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1"/>
                  </a:ext>
                </a:extLst>
              </a:tr>
              <a:tr h="449503">
                <a:tc>
                  <a:txBody>
                    <a:bodyPr/>
                    <a:lstStyle/>
                    <a:p>
                      <a:r>
                        <a:rPr lang="en-US" sz="1200" b="1" kern="1200" dirty="0">
                          <a:solidFill>
                            <a:schemeClr val="dk1"/>
                          </a:solidFill>
                          <a:effectLst/>
                          <a:latin typeface="News Cycle" panose="020B0604020202020204" charset="2"/>
                          <a:ea typeface="+mn-ea"/>
                          <a:cs typeface="+mn-cs"/>
                        </a:rPr>
                        <a:t>Priority 1</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9503">
                <a:tc>
                  <a:txBody>
                    <a:bodyPr/>
                    <a:lstStyle/>
                    <a:p>
                      <a:r>
                        <a:rPr lang="en-US" sz="1200" b="1" kern="1200" dirty="0">
                          <a:solidFill>
                            <a:schemeClr val="dk1"/>
                          </a:solidFill>
                          <a:effectLst/>
                          <a:latin typeface="News Cycle" panose="020B0604020202020204" charset="2"/>
                          <a:ea typeface="+mn-ea"/>
                          <a:cs typeface="+mn-cs"/>
                        </a:rPr>
                        <a:t>Priority 2</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9503">
                <a:tc>
                  <a:txBody>
                    <a:bodyPr/>
                    <a:lstStyle/>
                    <a:p>
                      <a:r>
                        <a:rPr lang="en-US" sz="1200" b="1" kern="1200" dirty="0">
                          <a:solidFill>
                            <a:schemeClr val="dk1"/>
                          </a:solidFill>
                          <a:effectLst/>
                          <a:latin typeface="News Cycle" panose="020B0604020202020204" charset="2"/>
                          <a:ea typeface="+mn-ea"/>
                          <a:cs typeface="+mn-cs"/>
                        </a:rPr>
                        <a:t>Priority 3</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9702">
                <a:tc>
                  <a:txBody>
                    <a:bodyPr/>
                    <a:lstStyle/>
                    <a:p>
                      <a:pPr algn="ctr"/>
                      <a:r>
                        <a:rPr lang="en-US" sz="1200" b="1" i="0" u="none" strike="noStrike" cap="none" dirty="0">
                          <a:solidFill>
                            <a:schemeClr val="dk1"/>
                          </a:solidFill>
                          <a:latin typeface="News Cycle" panose="020B0604020202020204" charset="2"/>
                          <a:ea typeface="+mn-ea"/>
                          <a:cs typeface="+mn-cs"/>
                          <a:sym typeface="Arial"/>
                        </a:rPr>
                        <a:t>Priorities that need to be owned by the full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dk1"/>
                          </a:solidFill>
                          <a:latin typeface="News Cycle" panose="020B0604020202020204" charset="2"/>
                          <a:ea typeface="+mn-ea"/>
                          <a:cs typeface="+mn-cs"/>
                          <a:sym typeface="Arial"/>
                        </a:rPr>
                        <a:t>Opportunities to collaborate with different peers.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54552">
                <a:tc>
                  <a:txBody>
                    <a:bodyPr/>
                    <a:lstStyle/>
                    <a:p>
                      <a:endParaRPr lang="en-US" sz="1200" kern="1200" dirty="0">
                        <a:solidFill>
                          <a:schemeClr val="dk1"/>
                        </a:solidFill>
                        <a:effectLst/>
                        <a:latin typeface="News Cycle" panose="020B0604020202020204" charset="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News Cycle" panose="020B0604020202020204"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p>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83208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3" name="Google Shape;183;p19"/>
          <p:cNvSpPr txBox="1">
            <a:spLocks noGrp="1"/>
          </p:cNvSpPr>
          <p:nvPr>
            <p:ph type="sldNum" idx="12"/>
          </p:nvPr>
        </p:nvSpPr>
        <p:spPr>
          <a:xfrm>
            <a:off x="8093562" y="4802950"/>
            <a:ext cx="359100" cy="454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prstClr val="white"/>
                </a:solidFill>
                <a:effectLst/>
                <a:uLnTx/>
                <a:uFillTx/>
                <a:latin typeface="News Cycle" panose="020B0604020202020204" charset="2"/>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300" b="0" i="0" u="none" strike="noStrike" kern="0" cap="none" spc="0" normalizeH="0" baseline="0" noProof="0" dirty="0">
              <a:ln>
                <a:noFill/>
              </a:ln>
              <a:solidFill>
                <a:prstClr val="white"/>
              </a:solidFill>
              <a:effectLst/>
              <a:uLnTx/>
              <a:uFillTx/>
              <a:latin typeface="News Cycle" panose="020B0604020202020204" charset="2"/>
              <a:sym typeface="Oswald"/>
            </a:endParaRPr>
          </a:p>
        </p:txBody>
      </p:sp>
      <p:sp>
        <p:nvSpPr>
          <p:cNvPr id="37" name="Freeform: Shape 36">
            <a:extLst>
              <a:ext uri="{FF2B5EF4-FFF2-40B4-BE49-F238E27FC236}">
                <a16:creationId xmlns:a16="http://schemas.microsoft.com/office/drawing/2014/main" id="{2201CBF3-A6F2-4CD3-A2F4-B587908B7849}"/>
              </a:ext>
            </a:extLst>
          </p:cNvPr>
          <p:cNvSpPr/>
          <p:nvPr/>
        </p:nvSpPr>
        <p:spPr>
          <a:xfrm>
            <a:off x="407773" y="702158"/>
            <a:ext cx="594273" cy="1251210"/>
          </a:xfrm>
          <a:custGeom>
            <a:avLst/>
            <a:gdLst>
              <a:gd name="connsiteX0" fmla="*/ 0 w 650082"/>
              <a:gd name="connsiteY0" fmla="*/ 0 h 1407319"/>
              <a:gd name="connsiteX1" fmla="*/ 650082 w 650082"/>
              <a:gd name="connsiteY1" fmla="*/ 792956 h 1407319"/>
              <a:gd name="connsiteX2" fmla="*/ 647700 w 650082"/>
              <a:gd name="connsiteY2" fmla="*/ 1407319 h 1407319"/>
              <a:gd name="connsiteX3" fmla="*/ 2382 w 650082"/>
              <a:gd name="connsiteY3" fmla="*/ 931069 h 1407319"/>
              <a:gd name="connsiteX4" fmla="*/ 0 w 650082"/>
              <a:gd name="connsiteY4" fmla="*/ 0 h 1407319"/>
              <a:gd name="connsiteX0" fmla="*/ 793 w 650875"/>
              <a:gd name="connsiteY0" fmla="*/ 0 h 1407319"/>
              <a:gd name="connsiteX1" fmla="*/ 650875 w 650875"/>
              <a:gd name="connsiteY1" fmla="*/ 792956 h 1407319"/>
              <a:gd name="connsiteX2" fmla="*/ 648493 w 650875"/>
              <a:gd name="connsiteY2" fmla="*/ 1407319 h 1407319"/>
              <a:gd name="connsiteX3" fmla="*/ 0 w 650875"/>
              <a:gd name="connsiteY3" fmla="*/ 924719 h 1407319"/>
              <a:gd name="connsiteX4" fmla="*/ 793 w 650875"/>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7100 h 1407319"/>
              <a:gd name="connsiteX4" fmla="*/ 3174 w 653256"/>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9481 h 1407319"/>
              <a:gd name="connsiteX4" fmla="*/ 3174 w 653256"/>
              <a:gd name="connsiteY4" fmla="*/ 0 h 1407319"/>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8"/>
              <a:gd name="connsiteX1" fmla="*/ 654867 w 654867"/>
              <a:gd name="connsiteY1" fmla="*/ 790575 h 1404938"/>
              <a:gd name="connsiteX2" fmla="*/ 652485 w 654867"/>
              <a:gd name="connsiteY2" fmla="*/ 1404938 h 1404938"/>
              <a:gd name="connsiteX3" fmla="*/ 1611 w 654867"/>
              <a:gd name="connsiteY3" fmla="*/ 927100 h 1404938"/>
              <a:gd name="connsiteX4" fmla="*/ 22 w 654867"/>
              <a:gd name="connsiteY4" fmla="*/ 0 h 1404938"/>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7"/>
              <a:gd name="connsiteX1" fmla="*/ 654867 w 654867"/>
              <a:gd name="connsiteY1" fmla="*/ 790574 h 1404937"/>
              <a:gd name="connsiteX2" fmla="*/ 652485 w 654867"/>
              <a:gd name="connsiteY2" fmla="*/ 1404937 h 1404937"/>
              <a:gd name="connsiteX3" fmla="*/ 1611 w 654867"/>
              <a:gd name="connsiteY3" fmla="*/ 927099 h 1404937"/>
              <a:gd name="connsiteX4" fmla="*/ 22 w 654867"/>
              <a:gd name="connsiteY4" fmla="*/ 0 h 1404937"/>
              <a:gd name="connsiteX0" fmla="*/ 22 w 654867"/>
              <a:gd name="connsiteY0" fmla="*/ 0 h 1409700"/>
              <a:gd name="connsiteX1" fmla="*/ 654867 w 654867"/>
              <a:gd name="connsiteY1" fmla="*/ 795337 h 1409700"/>
              <a:gd name="connsiteX2" fmla="*/ 652485 w 654867"/>
              <a:gd name="connsiteY2" fmla="*/ 1409700 h 1409700"/>
              <a:gd name="connsiteX3" fmla="*/ 1611 w 654867"/>
              <a:gd name="connsiteY3" fmla="*/ 931862 h 1409700"/>
              <a:gd name="connsiteX4" fmla="*/ 22 w 654867"/>
              <a:gd name="connsiteY4" fmla="*/ 0 h 1409700"/>
              <a:gd name="connsiteX0" fmla="*/ 22 w 654867"/>
              <a:gd name="connsiteY0" fmla="*/ 0 h 1407318"/>
              <a:gd name="connsiteX1" fmla="*/ 654867 w 654867"/>
              <a:gd name="connsiteY1" fmla="*/ 792955 h 1407318"/>
              <a:gd name="connsiteX2" fmla="*/ 652485 w 654867"/>
              <a:gd name="connsiteY2" fmla="*/ 1407318 h 1407318"/>
              <a:gd name="connsiteX3" fmla="*/ 1611 w 654867"/>
              <a:gd name="connsiteY3" fmla="*/ 929480 h 1407318"/>
              <a:gd name="connsiteX4" fmla="*/ 22 w 654867"/>
              <a:gd name="connsiteY4" fmla="*/ 0 h 1407318"/>
              <a:gd name="connsiteX0" fmla="*/ 22 w 654867"/>
              <a:gd name="connsiteY0" fmla="*/ 0 h 1404936"/>
              <a:gd name="connsiteX1" fmla="*/ 654867 w 654867"/>
              <a:gd name="connsiteY1" fmla="*/ 792955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4936"/>
              <a:gd name="connsiteX1" fmla="*/ 654867 w 654867"/>
              <a:gd name="connsiteY1" fmla="*/ 799348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7067"/>
              <a:gd name="connsiteX1" fmla="*/ 654867 w 654867"/>
              <a:gd name="connsiteY1" fmla="*/ 799348 h 1407067"/>
              <a:gd name="connsiteX2" fmla="*/ 652485 w 654867"/>
              <a:gd name="connsiteY2" fmla="*/ 1407067 h 1407067"/>
              <a:gd name="connsiteX3" fmla="*/ 1611 w 654867"/>
              <a:gd name="connsiteY3" fmla="*/ 929480 h 1407067"/>
              <a:gd name="connsiteX4" fmla="*/ 22 w 654867"/>
              <a:gd name="connsiteY4" fmla="*/ 0 h 1407067"/>
              <a:gd name="connsiteX0" fmla="*/ 22 w 654867"/>
              <a:gd name="connsiteY0" fmla="*/ 0 h 1407067"/>
              <a:gd name="connsiteX1" fmla="*/ 654867 w 654867"/>
              <a:gd name="connsiteY1" fmla="*/ 799348 h 1407067"/>
              <a:gd name="connsiteX2" fmla="*/ 650278 w 654867"/>
              <a:gd name="connsiteY2" fmla="*/ 1407067 h 1407067"/>
              <a:gd name="connsiteX3" fmla="*/ 1611 w 654867"/>
              <a:gd name="connsiteY3" fmla="*/ 929480 h 1407067"/>
              <a:gd name="connsiteX4" fmla="*/ 22 w 654867"/>
              <a:gd name="connsiteY4" fmla="*/ 0 h 1407067"/>
              <a:gd name="connsiteX0" fmla="*/ 22 w 654867"/>
              <a:gd name="connsiteY0" fmla="*/ 0 h 1414049"/>
              <a:gd name="connsiteX1" fmla="*/ 654867 w 654867"/>
              <a:gd name="connsiteY1" fmla="*/ 799348 h 1414049"/>
              <a:gd name="connsiteX2" fmla="*/ 650278 w 654867"/>
              <a:gd name="connsiteY2" fmla="*/ 1414049 h 1414049"/>
              <a:gd name="connsiteX3" fmla="*/ 1611 w 654867"/>
              <a:gd name="connsiteY3" fmla="*/ 929480 h 1414049"/>
              <a:gd name="connsiteX4" fmla="*/ 22 w 654867"/>
              <a:gd name="connsiteY4" fmla="*/ 0 h 1414049"/>
              <a:gd name="connsiteX0" fmla="*/ 2827 w 657672"/>
              <a:gd name="connsiteY0" fmla="*/ 0 h 1414049"/>
              <a:gd name="connsiteX1" fmla="*/ 657672 w 657672"/>
              <a:gd name="connsiteY1" fmla="*/ 799348 h 1414049"/>
              <a:gd name="connsiteX2" fmla="*/ 653083 w 657672"/>
              <a:gd name="connsiteY2" fmla="*/ 1414049 h 1414049"/>
              <a:gd name="connsiteX3" fmla="*/ 0 w 657672"/>
              <a:gd name="connsiteY3" fmla="*/ 938789 h 1414049"/>
              <a:gd name="connsiteX4" fmla="*/ 2827 w 657672"/>
              <a:gd name="connsiteY4" fmla="*/ 0 h 14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72" h="1414049">
                <a:moveTo>
                  <a:pt x="2827" y="0"/>
                </a:moveTo>
                <a:lnTo>
                  <a:pt x="657672" y="799348"/>
                </a:lnTo>
                <a:cubicBezTo>
                  <a:pt x="656142" y="1001921"/>
                  <a:pt x="654613" y="1211476"/>
                  <a:pt x="653083" y="1414049"/>
                </a:cubicBezTo>
                <a:lnTo>
                  <a:pt x="0" y="938789"/>
                </a:lnTo>
                <a:cubicBezTo>
                  <a:pt x="264" y="630549"/>
                  <a:pt x="2563" y="308240"/>
                  <a:pt x="2827"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38" name="Freeform: Shape 37">
            <a:extLst>
              <a:ext uri="{FF2B5EF4-FFF2-40B4-BE49-F238E27FC236}">
                <a16:creationId xmlns:a16="http://schemas.microsoft.com/office/drawing/2014/main" id="{73DD6540-85A6-4D8E-9695-793551C5A037}"/>
              </a:ext>
            </a:extLst>
          </p:cNvPr>
          <p:cNvSpPr/>
          <p:nvPr/>
        </p:nvSpPr>
        <p:spPr>
          <a:xfrm>
            <a:off x="290873" y="1458844"/>
            <a:ext cx="711112" cy="1124988"/>
          </a:xfrm>
          <a:custGeom>
            <a:avLst/>
            <a:gdLst>
              <a:gd name="connsiteX0" fmla="*/ 0 w 650081"/>
              <a:gd name="connsiteY0" fmla="*/ 0 h 1088231"/>
              <a:gd name="connsiteX1" fmla="*/ 645318 w 650081"/>
              <a:gd name="connsiteY1" fmla="*/ 476250 h 1088231"/>
              <a:gd name="connsiteX2" fmla="*/ 650081 w 650081"/>
              <a:gd name="connsiteY2" fmla="*/ 1088231 h 1088231"/>
              <a:gd name="connsiteX3" fmla="*/ 0 w 650081"/>
              <a:gd name="connsiteY3" fmla="*/ 931068 h 1088231"/>
              <a:gd name="connsiteX4" fmla="*/ 0 w 650081"/>
              <a:gd name="connsiteY4" fmla="*/ 0 h 1088231"/>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1068 h 1092493"/>
              <a:gd name="connsiteX4" fmla="*/ 0 w 650081"/>
              <a:gd name="connsiteY4" fmla="*/ 0 h 1092493"/>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3199 h 1092493"/>
              <a:gd name="connsiteX4" fmla="*/ 0 w 650081"/>
              <a:gd name="connsiteY4" fmla="*/ 0 h 1092493"/>
              <a:gd name="connsiteX0" fmla="*/ 6575 w 656656"/>
              <a:gd name="connsiteY0" fmla="*/ 0 h 1092493"/>
              <a:gd name="connsiteX1" fmla="*/ 651893 w 656656"/>
              <a:gd name="connsiteY1" fmla="*/ 476250 h 1092493"/>
              <a:gd name="connsiteX2" fmla="*/ 656656 w 656656"/>
              <a:gd name="connsiteY2" fmla="*/ 1092493 h 1092493"/>
              <a:gd name="connsiteX3" fmla="*/ 0 w 656656"/>
              <a:gd name="connsiteY3" fmla="*/ 940181 h 1092493"/>
              <a:gd name="connsiteX4" fmla="*/ 6575 w 656656"/>
              <a:gd name="connsiteY4" fmla="*/ 0 h 1092493"/>
              <a:gd name="connsiteX0" fmla="*/ 6575 w 654465"/>
              <a:gd name="connsiteY0" fmla="*/ 0 h 1099474"/>
              <a:gd name="connsiteX1" fmla="*/ 651893 w 654465"/>
              <a:gd name="connsiteY1" fmla="*/ 476250 h 1099474"/>
              <a:gd name="connsiteX2" fmla="*/ 654465 w 654465"/>
              <a:gd name="connsiteY2" fmla="*/ 1099474 h 1099474"/>
              <a:gd name="connsiteX3" fmla="*/ 0 w 654465"/>
              <a:gd name="connsiteY3" fmla="*/ 940181 h 1099474"/>
              <a:gd name="connsiteX4" fmla="*/ 6575 w 654465"/>
              <a:gd name="connsiteY4" fmla="*/ 0 h 109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65" h="1099474">
                <a:moveTo>
                  <a:pt x="6575" y="0"/>
                </a:moveTo>
                <a:lnTo>
                  <a:pt x="651893" y="476250"/>
                </a:lnTo>
                <a:cubicBezTo>
                  <a:pt x="653481" y="680244"/>
                  <a:pt x="652877" y="895480"/>
                  <a:pt x="654465" y="1099474"/>
                </a:cubicBezTo>
                <a:lnTo>
                  <a:pt x="0" y="940181"/>
                </a:lnTo>
                <a:cubicBezTo>
                  <a:pt x="2192" y="626787"/>
                  <a:pt x="4383" y="313394"/>
                  <a:pt x="6575" y="0"/>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39" name="Freeform: Shape 38">
            <a:extLst>
              <a:ext uri="{FF2B5EF4-FFF2-40B4-BE49-F238E27FC236}">
                <a16:creationId xmlns:a16="http://schemas.microsoft.com/office/drawing/2014/main" id="{154A578D-D2C0-4D30-844B-D3D95063DC16}"/>
              </a:ext>
            </a:extLst>
          </p:cNvPr>
          <p:cNvSpPr/>
          <p:nvPr/>
        </p:nvSpPr>
        <p:spPr>
          <a:xfrm>
            <a:off x="288327" y="2406150"/>
            <a:ext cx="716204" cy="965119"/>
          </a:xfrm>
          <a:custGeom>
            <a:avLst/>
            <a:gdLst>
              <a:gd name="connsiteX0" fmla="*/ 0 w 650082"/>
              <a:gd name="connsiteY0" fmla="*/ 926307 h 926307"/>
              <a:gd name="connsiteX1" fmla="*/ 650082 w 650082"/>
              <a:gd name="connsiteY1" fmla="*/ 771525 h 926307"/>
              <a:gd name="connsiteX2" fmla="*/ 650082 w 650082"/>
              <a:gd name="connsiteY2" fmla="*/ 157163 h 926307"/>
              <a:gd name="connsiteX3" fmla="*/ 2382 w 650082"/>
              <a:gd name="connsiteY3" fmla="*/ 0 h 926307"/>
              <a:gd name="connsiteX4" fmla="*/ 0 w 650082"/>
              <a:gd name="connsiteY4" fmla="*/ 926307 h 926307"/>
              <a:gd name="connsiteX0" fmla="*/ 2381 w 652463"/>
              <a:gd name="connsiteY0" fmla="*/ 926307 h 926307"/>
              <a:gd name="connsiteX1" fmla="*/ 652463 w 652463"/>
              <a:gd name="connsiteY1" fmla="*/ 771525 h 926307"/>
              <a:gd name="connsiteX2" fmla="*/ 652463 w 652463"/>
              <a:gd name="connsiteY2" fmla="*/ 157163 h 926307"/>
              <a:gd name="connsiteX3" fmla="*/ 0 w 652463"/>
              <a:gd name="connsiteY3" fmla="*/ 0 h 926307"/>
              <a:gd name="connsiteX4" fmla="*/ 2381 w 652463"/>
              <a:gd name="connsiteY4" fmla="*/ 926307 h 926307"/>
              <a:gd name="connsiteX0" fmla="*/ 229 w 652692"/>
              <a:gd name="connsiteY0" fmla="*/ 926307 h 926307"/>
              <a:gd name="connsiteX1" fmla="*/ 652692 w 652692"/>
              <a:gd name="connsiteY1" fmla="*/ 771525 h 926307"/>
              <a:gd name="connsiteX2" fmla="*/ 652692 w 652692"/>
              <a:gd name="connsiteY2" fmla="*/ 157163 h 926307"/>
              <a:gd name="connsiteX3" fmla="*/ 229 w 652692"/>
              <a:gd name="connsiteY3" fmla="*/ 0 h 926307"/>
              <a:gd name="connsiteX4" fmla="*/ 229 w 652692"/>
              <a:gd name="connsiteY4" fmla="*/ 926307 h 926307"/>
              <a:gd name="connsiteX0" fmla="*/ 105 w 654949"/>
              <a:gd name="connsiteY0" fmla="*/ 928688 h 928688"/>
              <a:gd name="connsiteX1" fmla="*/ 654949 w 654949"/>
              <a:gd name="connsiteY1" fmla="*/ 771525 h 928688"/>
              <a:gd name="connsiteX2" fmla="*/ 654949 w 654949"/>
              <a:gd name="connsiteY2" fmla="*/ 157163 h 928688"/>
              <a:gd name="connsiteX3" fmla="*/ 2486 w 654949"/>
              <a:gd name="connsiteY3" fmla="*/ 0 h 928688"/>
              <a:gd name="connsiteX4" fmla="*/ 105 w 654949"/>
              <a:gd name="connsiteY4" fmla="*/ 928688 h 928688"/>
              <a:gd name="connsiteX0" fmla="*/ 105 w 654949"/>
              <a:gd name="connsiteY0" fmla="*/ 928688 h 928688"/>
              <a:gd name="connsiteX1" fmla="*/ 654949 w 654949"/>
              <a:gd name="connsiteY1" fmla="*/ 771525 h 928688"/>
              <a:gd name="connsiteX2" fmla="*/ 654949 w 654949"/>
              <a:gd name="connsiteY2" fmla="*/ 154781 h 928688"/>
              <a:gd name="connsiteX3" fmla="*/ 2486 w 654949"/>
              <a:gd name="connsiteY3" fmla="*/ 0 h 928688"/>
              <a:gd name="connsiteX4" fmla="*/ 105 w 654949"/>
              <a:gd name="connsiteY4" fmla="*/ 928688 h 928688"/>
              <a:gd name="connsiteX0" fmla="*/ 105 w 654949"/>
              <a:gd name="connsiteY0" fmla="*/ 930820 h 930820"/>
              <a:gd name="connsiteX1" fmla="*/ 654949 w 654949"/>
              <a:gd name="connsiteY1" fmla="*/ 771525 h 930820"/>
              <a:gd name="connsiteX2" fmla="*/ 654949 w 654949"/>
              <a:gd name="connsiteY2" fmla="*/ 154781 h 930820"/>
              <a:gd name="connsiteX3" fmla="*/ 2486 w 654949"/>
              <a:gd name="connsiteY3" fmla="*/ 0 h 930820"/>
              <a:gd name="connsiteX4" fmla="*/ 105 w 654949"/>
              <a:gd name="connsiteY4" fmla="*/ 930820 h 930820"/>
              <a:gd name="connsiteX0" fmla="*/ 105 w 654949"/>
              <a:gd name="connsiteY0" fmla="*/ 930820 h 930820"/>
              <a:gd name="connsiteX1" fmla="*/ 654949 w 654949"/>
              <a:gd name="connsiteY1" fmla="*/ 771525 h 930820"/>
              <a:gd name="connsiteX2" fmla="*/ 654949 w 654949"/>
              <a:gd name="connsiteY2" fmla="*/ 159042 h 930820"/>
              <a:gd name="connsiteX3" fmla="*/ 2486 w 654949"/>
              <a:gd name="connsiteY3" fmla="*/ 0 h 930820"/>
              <a:gd name="connsiteX4" fmla="*/ 105 w 654949"/>
              <a:gd name="connsiteY4" fmla="*/ 930820 h 930820"/>
              <a:gd name="connsiteX0" fmla="*/ 2034 w 656878"/>
              <a:gd name="connsiteY0" fmla="*/ 923838 h 923838"/>
              <a:gd name="connsiteX1" fmla="*/ 656878 w 656878"/>
              <a:gd name="connsiteY1" fmla="*/ 764543 h 923838"/>
              <a:gd name="connsiteX2" fmla="*/ 656878 w 656878"/>
              <a:gd name="connsiteY2" fmla="*/ 152060 h 923838"/>
              <a:gd name="connsiteX3" fmla="*/ 0 w 656878"/>
              <a:gd name="connsiteY3" fmla="*/ 0 h 923838"/>
              <a:gd name="connsiteX4" fmla="*/ 2034 w 656878"/>
              <a:gd name="connsiteY4" fmla="*/ 923838 h 923838"/>
              <a:gd name="connsiteX0" fmla="*/ 106 w 654950"/>
              <a:gd name="connsiteY0" fmla="*/ 926165 h 926165"/>
              <a:gd name="connsiteX1" fmla="*/ 654950 w 654950"/>
              <a:gd name="connsiteY1" fmla="*/ 766870 h 926165"/>
              <a:gd name="connsiteX2" fmla="*/ 654950 w 654950"/>
              <a:gd name="connsiteY2" fmla="*/ 154387 h 926165"/>
              <a:gd name="connsiteX3" fmla="*/ 2487 w 654950"/>
              <a:gd name="connsiteY3" fmla="*/ 0 h 926165"/>
              <a:gd name="connsiteX4" fmla="*/ 106 w 654950"/>
              <a:gd name="connsiteY4" fmla="*/ 926165 h 926165"/>
              <a:gd name="connsiteX0" fmla="*/ 2033 w 656877"/>
              <a:gd name="connsiteY0" fmla="*/ 928492 h 928492"/>
              <a:gd name="connsiteX1" fmla="*/ 656877 w 656877"/>
              <a:gd name="connsiteY1" fmla="*/ 769197 h 928492"/>
              <a:gd name="connsiteX2" fmla="*/ 656877 w 656877"/>
              <a:gd name="connsiteY2" fmla="*/ 156714 h 928492"/>
              <a:gd name="connsiteX3" fmla="*/ 0 w 656877"/>
              <a:gd name="connsiteY3" fmla="*/ 0 h 928492"/>
              <a:gd name="connsiteX4" fmla="*/ 2033 w 656877"/>
              <a:gd name="connsiteY4" fmla="*/ 928492 h 928492"/>
              <a:gd name="connsiteX0" fmla="*/ 2033 w 656877"/>
              <a:gd name="connsiteY0" fmla="*/ 931595 h 931595"/>
              <a:gd name="connsiteX1" fmla="*/ 656877 w 656877"/>
              <a:gd name="connsiteY1" fmla="*/ 772300 h 931595"/>
              <a:gd name="connsiteX2" fmla="*/ 656877 w 656877"/>
              <a:gd name="connsiteY2" fmla="*/ 159817 h 931595"/>
              <a:gd name="connsiteX3" fmla="*/ 0 w 656877"/>
              <a:gd name="connsiteY3" fmla="*/ 0 h 931595"/>
              <a:gd name="connsiteX4" fmla="*/ 2033 w 656877"/>
              <a:gd name="connsiteY4" fmla="*/ 931595 h 931595"/>
              <a:gd name="connsiteX0" fmla="*/ 6448 w 661292"/>
              <a:gd name="connsiteY0" fmla="*/ 933922 h 933922"/>
              <a:gd name="connsiteX1" fmla="*/ 661292 w 661292"/>
              <a:gd name="connsiteY1" fmla="*/ 774627 h 933922"/>
              <a:gd name="connsiteX2" fmla="*/ 661292 w 661292"/>
              <a:gd name="connsiteY2" fmla="*/ 162144 h 933922"/>
              <a:gd name="connsiteX3" fmla="*/ 0 w 661292"/>
              <a:gd name="connsiteY3" fmla="*/ 0 h 933922"/>
              <a:gd name="connsiteX4" fmla="*/ 6448 w 661292"/>
              <a:gd name="connsiteY4" fmla="*/ 933922 h 933922"/>
              <a:gd name="connsiteX0" fmla="*/ 6448 w 661292"/>
              <a:gd name="connsiteY0" fmla="*/ 933922 h 933922"/>
              <a:gd name="connsiteX1" fmla="*/ 659085 w 661292"/>
              <a:gd name="connsiteY1" fmla="*/ 776954 h 933922"/>
              <a:gd name="connsiteX2" fmla="*/ 661292 w 661292"/>
              <a:gd name="connsiteY2" fmla="*/ 162144 h 933922"/>
              <a:gd name="connsiteX3" fmla="*/ 0 w 661292"/>
              <a:gd name="connsiteY3" fmla="*/ 0 h 933922"/>
              <a:gd name="connsiteX4" fmla="*/ 6448 w 661292"/>
              <a:gd name="connsiteY4" fmla="*/ 933922 h 933922"/>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3981"/>
              <a:gd name="connsiteY0" fmla="*/ 943231 h 943231"/>
              <a:gd name="connsiteX1" fmla="*/ 663884 w 663981"/>
              <a:gd name="connsiteY1" fmla="*/ 783936 h 943231"/>
              <a:gd name="connsiteX2" fmla="*/ 661676 w 663981"/>
              <a:gd name="connsiteY2" fmla="*/ 162144 h 943231"/>
              <a:gd name="connsiteX3" fmla="*/ 384 w 663981"/>
              <a:gd name="connsiteY3" fmla="*/ 0 h 943231"/>
              <a:gd name="connsiteX4" fmla="*/ 210 w 663981"/>
              <a:gd name="connsiteY4" fmla="*/ 943231 h 94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1" h="943231">
                <a:moveTo>
                  <a:pt x="210" y="943231"/>
                </a:moveTo>
                <a:lnTo>
                  <a:pt x="663884" y="783936"/>
                </a:lnTo>
                <a:cubicBezTo>
                  <a:pt x="664620" y="578999"/>
                  <a:pt x="660940" y="367081"/>
                  <a:pt x="661676" y="162144"/>
                </a:cubicBezTo>
                <a:lnTo>
                  <a:pt x="384" y="0"/>
                </a:lnTo>
                <a:cubicBezTo>
                  <a:pt x="1178" y="308769"/>
                  <a:pt x="-584" y="634462"/>
                  <a:pt x="210" y="943231"/>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0" name="Freeform: Shape 39">
            <a:extLst>
              <a:ext uri="{FF2B5EF4-FFF2-40B4-BE49-F238E27FC236}">
                <a16:creationId xmlns:a16="http://schemas.microsoft.com/office/drawing/2014/main" id="{8A1554AC-FD70-4FC3-B2D5-BC5F1D876AE5}"/>
              </a:ext>
            </a:extLst>
          </p:cNvPr>
          <p:cNvSpPr/>
          <p:nvPr/>
        </p:nvSpPr>
        <p:spPr>
          <a:xfrm>
            <a:off x="295508" y="3196407"/>
            <a:ext cx="707258" cy="1127771"/>
          </a:xfrm>
          <a:custGeom>
            <a:avLst/>
            <a:gdLst>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7163 h 1085850"/>
              <a:gd name="connsiteX4" fmla="*/ 2381 w 652463"/>
              <a:gd name="connsiteY4" fmla="*/ 1085850 h 1085850"/>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2401 h 1085850"/>
              <a:gd name="connsiteX4" fmla="*/ 2381 w 652463"/>
              <a:gd name="connsiteY4" fmla="*/ 1085850 h 1085850"/>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4782 h 1088231"/>
              <a:gd name="connsiteX4" fmla="*/ 2381 w 652463"/>
              <a:gd name="connsiteY4" fmla="*/ 1088231 h 1088231"/>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9545 h 1088231"/>
              <a:gd name="connsiteX4" fmla="*/ 2381 w 652463"/>
              <a:gd name="connsiteY4" fmla="*/ 1088231 h 1088231"/>
              <a:gd name="connsiteX0" fmla="*/ 2381 w 652463"/>
              <a:gd name="connsiteY0" fmla="*/ 1088231 h 1088231"/>
              <a:gd name="connsiteX1" fmla="*/ 650814 w 652463"/>
              <a:gd name="connsiteY1" fmla="*/ 610351 h 1088231"/>
              <a:gd name="connsiteX2" fmla="*/ 652463 w 652463"/>
              <a:gd name="connsiteY2" fmla="*/ 0 h 1088231"/>
              <a:gd name="connsiteX3" fmla="*/ 0 w 652463"/>
              <a:gd name="connsiteY3" fmla="*/ 159545 h 1088231"/>
              <a:gd name="connsiteX4" fmla="*/ 2381 w 652463"/>
              <a:gd name="connsiteY4" fmla="*/ 1088231 h 1088231"/>
              <a:gd name="connsiteX0" fmla="*/ 2381 w 653126"/>
              <a:gd name="connsiteY0" fmla="*/ 1088231 h 1088231"/>
              <a:gd name="connsiteX1" fmla="*/ 653013 w 653126"/>
              <a:gd name="connsiteY1" fmla="*/ 612678 h 1088231"/>
              <a:gd name="connsiteX2" fmla="*/ 652463 w 653126"/>
              <a:gd name="connsiteY2" fmla="*/ 0 h 1088231"/>
              <a:gd name="connsiteX3" fmla="*/ 0 w 653126"/>
              <a:gd name="connsiteY3" fmla="*/ 159545 h 1088231"/>
              <a:gd name="connsiteX4" fmla="*/ 2381 w 653126"/>
              <a:gd name="connsiteY4" fmla="*/ 1088231 h 1088231"/>
              <a:gd name="connsiteX0" fmla="*/ 252 w 653196"/>
              <a:gd name="connsiteY0" fmla="*/ 1090558 h 1090558"/>
              <a:gd name="connsiteX1" fmla="*/ 653083 w 653196"/>
              <a:gd name="connsiteY1" fmla="*/ 612678 h 1090558"/>
              <a:gd name="connsiteX2" fmla="*/ 652533 w 653196"/>
              <a:gd name="connsiteY2" fmla="*/ 0 h 1090558"/>
              <a:gd name="connsiteX3" fmla="*/ 70 w 653196"/>
              <a:gd name="connsiteY3" fmla="*/ 159545 h 1090558"/>
              <a:gd name="connsiteX4" fmla="*/ 252 w 653196"/>
              <a:gd name="connsiteY4" fmla="*/ 1090558 h 1090558"/>
              <a:gd name="connsiteX0" fmla="*/ 252 w 653196"/>
              <a:gd name="connsiteY0" fmla="*/ 1095212 h 1095212"/>
              <a:gd name="connsiteX1" fmla="*/ 653083 w 653196"/>
              <a:gd name="connsiteY1" fmla="*/ 612678 h 1095212"/>
              <a:gd name="connsiteX2" fmla="*/ 652533 w 653196"/>
              <a:gd name="connsiteY2" fmla="*/ 0 h 1095212"/>
              <a:gd name="connsiteX3" fmla="*/ 70 w 653196"/>
              <a:gd name="connsiteY3" fmla="*/ 159545 h 1095212"/>
              <a:gd name="connsiteX4" fmla="*/ 252 w 653196"/>
              <a:gd name="connsiteY4" fmla="*/ 1095212 h 1095212"/>
              <a:gd name="connsiteX0" fmla="*/ 252 w 653196"/>
              <a:gd name="connsiteY0" fmla="*/ 1102194 h 1102194"/>
              <a:gd name="connsiteX1" fmla="*/ 653083 w 653196"/>
              <a:gd name="connsiteY1" fmla="*/ 612678 h 1102194"/>
              <a:gd name="connsiteX2" fmla="*/ 652533 w 653196"/>
              <a:gd name="connsiteY2" fmla="*/ 0 h 1102194"/>
              <a:gd name="connsiteX3" fmla="*/ 70 w 653196"/>
              <a:gd name="connsiteY3" fmla="*/ 159545 h 1102194"/>
              <a:gd name="connsiteX4" fmla="*/ 252 w 653196"/>
              <a:gd name="connsiteY4" fmla="*/ 1102194 h 1102194"/>
              <a:gd name="connsiteX0" fmla="*/ 252 w 653196"/>
              <a:gd name="connsiteY0" fmla="*/ 1102194 h 1102194"/>
              <a:gd name="connsiteX1" fmla="*/ 653083 w 653196"/>
              <a:gd name="connsiteY1" fmla="*/ 617333 h 1102194"/>
              <a:gd name="connsiteX2" fmla="*/ 652533 w 653196"/>
              <a:gd name="connsiteY2" fmla="*/ 0 h 1102194"/>
              <a:gd name="connsiteX3" fmla="*/ 70 w 653196"/>
              <a:gd name="connsiteY3" fmla="*/ 159545 h 1102194"/>
              <a:gd name="connsiteX4" fmla="*/ 252 w 653196"/>
              <a:gd name="connsiteY4" fmla="*/ 1102194 h 110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96" h="1102194">
                <a:moveTo>
                  <a:pt x="252" y="1102194"/>
                </a:moveTo>
                <a:lnTo>
                  <a:pt x="653083" y="617333"/>
                </a:lnTo>
                <a:cubicBezTo>
                  <a:pt x="653633" y="413883"/>
                  <a:pt x="651983" y="203450"/>
                  <a:pt x="652533" y="0"/>
                </a:cubicBezTo>
                <a:lnTo>
                  <a:pt x="70" y="159545"/>
                </a:lnTo>
                <a:cubicBezTo>
                  <a:pt x="864" y="470695"/>
                  <a:pt x="-542" y="795807"/>
                  <a:pt x="252" y="1102194"/>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1" name="Freeform: Shape 40">
            <a:extLst>
              <a:ext uri="{FF2B5EF4-FFF2-40B4-BE49-F238E27FC236}">
                <a16:creationId xmlns:a16="http://schemas.microsoft.com/office/drawing/2014/main" id="{EE50CF47-2E1A-43B1-AC9F-DA85288E67C0}"/>
              </a:ext>
            </a:extLst>
          </p:cNvPr>
          <p:cNvSpPr/>
          <p:nvPr/>
        </p:nvSpPr>
        <p:spPr>
          <a:xfrm>
            <a:off x="295508" y="3816303"/>
            <a:ext cx="709109" cy="1307910"/>
          </a:xfrm>
          <a:custGeom>
            <a:avLst/>
            <a:gdLst>
              <a:gd name="connsiteX0" fmla="*/ 0 w 652463"/>
              <a:gd name="connsiteY0" fmla="*/ 1402556 h 1402556"/>
              <a:gd name="connsiteX1" fmla="*/ 650082 w 652463"/>
              <a:gd name="connsiteY1" fmla="*/ 611981 h 1402556"/>
              <a:gd name="connsiteX2" fmla="*/ 652463 w 652463"/>
              <a:gd name="connsiteY2" fmla="*/ 0 h 1402556"/>
              <a:gd name="connsiteX3" fmla="*/ 0 w 652463"/>
              <a:gd name="connsiteY3" fmla="*/ 471487 h 1402556"/>
              <a:gd name="connsiteX4" fmla="*/ 0 w 652463"/>
              <a:gd name="connsiteY4" fmla="*/ 1402556 h 1402556"/>
              <a:gd name="connsiteX0" fmla="*/ 0 w 652463"/>
              <a:gd name="connsiteY0" fmla="*/ 1406819 h 1406819"/>
              <a:gd name="connsiteX1" fmla="*/ 650082 w 652463"/>
              <a:gd name="connsiteY1" fmla="*/ 616244 h 1406819"/>
              <a:gd name="connsiteX2" fmla="*/ 652463 w 652463"/>
              <a:gd name="connsiteY2" fmla="*/ 0 h 1406819"/>
              <a:gd name="connsiteX3" fmla="*/ 0 w 652463"/>
              <a:gd name="connsiteY3" fmla="*/ 475750 h 1406819"/>
              <a:gd name="connsiteX4" fmla="*/ 0 w 652463"/>
              <a:gd name="connsiteY4" fmla="*/ 1406819 h 1406819"/>
              <a:gd name="connsiteX0" fmla="*/ 0 w 652463"/>
              <a:gd name="connsiteY0" fmla="*/ 1408950 h 1408950"/>
              <a:gd name="connsiteX1" fmla="*/ 650082 w 652463"/>
              <a:gd name="connsiteY1" fmla="*/ 618375 h 1408950"/>
              <a:gd name="connsiteX2" fmla="*/ 652463 w 652463"/>
              <a:gd name="connsiteY2" fmla="*/ 0 h 1408950"/>
              <a:gd name="connsiteX3" fmla="*/ 0 w 652463"/>
              <a:gd name="connsiteY3" fmla="*/ 477881 h 1408950"/>
              <a:gd name="connsiteX4" fmla="*/ 0 w 652463"/>
              <a:gd name="connsiteY4" fmla="*/ 1408950 h 1408950"/>
              <a:gd name="connsiteX0" fmla="*/ 0 w 652463"/>
              <a:gd name="connsiteY0" fmla="*/ 1411081 h 1411081"/>
              <a:gd name="connsiteX1" fmla="*/ 650082 w 652463"/>
              <a:gd name="connsiteY1" fmla="*/ 620506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2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48427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4113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1982 h 1411081"/>
              <a:gd name="connsiteX2" fmla="*/ 652463 w 652463"/>
              <a:gd name="connsiteY2" fmla="*/ 0 h 1411081"/>
              <a:gd name="connsiteX3" fmla="*/ 0 w 652463"/>
              <a:gd name="connsiteY3" fmla="*/ 480012 h 1411081"/>
              <a:gd name="connsiteX4" fmla="*/ 0 w 652463"/>
              <a:gd name="connsiteY4" fmla="*/ 1411081 h 1411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63" h="1411081">
                <a:moveTo>
                  <a:pt x="0" y="1411081"/>
                </a:moveTo>
                <a:lnTo>
                  <a:pt x="650083" y="611982"/>
                </a:lnTo>
                <a:cubicBezTo>
                  <a:pt x="650877" y="407988"/>
                  <a:pt x="651669" y="203994"/>
                  <a:pt x="652463" y="0"/>
                </a:cubicBezTo>
                <a:lnTo>
                  <a:pt x="0" y="480012"/>
                </a:lnTo>
                <a:lnTo>
                  <a:pt x="0" y="1411081"/>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2" name="Rectangle 41">
            <a:extLst>
              <a:ext uri="{FF2B5EF4-FFF2-40B4-BE49-F238E27FC236}">
                <a16:creationId xmlns:a16="http://schemas.microsoft.com/office/drawing/2014/main" id="{58163184-8731-4210-B303-992A6A6D3FD6}"/>
              </a:ext>
            </a:extLst>
          </p:cNvPr>
          <p:cNvSpPr/>
          <p:nvPr/>
        </p:nvSpPr>
        <p:spPr>
          <a:xfrm>
            <a:off x="993485" y="704235"/>
            <a:ext cx="7493285" cy="627645"/>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Ensuring clarity around the objective set. </a:t>
            </a:r>
          </a:p>
          <a:p>
            <a:pPr marR="0" lvl="0" algn="just" defTabSz="914400" rtl="0" eaLnBrk="1" fontAlgn="auto" latinLnBrk="0" hangingPunct="1">
              <a:lnSpc>
                <a:spcPct val="100000"/>
              </a:lnSpc>
              <a:spcBef>
                <a:spcPts val="0"/>
              </a:spcBef>
              <a:spcAft>
                <a:spcPts val="0"/>
              </a:spcAft>
              <a:buClr>
                <a:srgbClr val="000000"/>
              </a:buClr>
              <a:buSzTx/>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Ask yourself, “if someone outside of my team read this objective, would they understand what I aim to achieve”.</a:t>
            </a:r>
          </a:p>
        </p:txBody>
      </p:sp>
      <p:sp>
        <p:nvSpPr>
          <p:cNvPr id="43" name="Rectangle 42">
            <a:extLst>
              <a:ext uri="{FF2B5EF4-FFF2-40B4-BE49-F238E27FC236}">
                <a16:creationId xmlns:a16="http://schemas.microsoft.com/office/drawing/2014/main" id="{42CB99E7-7715-40C3-B187-B8F49DEDB5B7}"/>
              </a:ext>
            </a:extLst>
          </p:cNvPr>
          <p:cNvSpPr/>
          <p:nvPr/>
        </p:nvSpPr>
        <p:spPr>
          <a:xfrm>
            <a:off x="993486" y="170793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Defining the metric to assess success. </a:t>
            </a:r>
          </a:p>
          <a:p>
            <a:pPr marL="0" marR="0" lvl="4"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The more this is spelt out, the more objective one can be during the year end evaluation. The measure can be both quantitative or qualitative. Ideally it also defines the permissible margin of deviation. </a:t>
            </a:r>
          </a:p>
        </p:txBody>
      </p:sp>
      <p:sp>
        <p:nvSpPr>
          <p:cNvPr id="44" name="Rectangle 43">
            <a:extLst>
              <a:ext uri="{FF2B5EF4-FFF2-40B4-BE49-F238E27FC236}">
                <a16:creationId xmlns:a16="http://schemas.microsoft.com/office/drawing/2014/main" id="{3FB2BE84-B7E3-4BA1-A4A3-84BF9CB93E26}"/>
              </a:ext>
            </a:extLst>
          </p:cNvPr>
          <p:cNvSpPr/>
          <p:nvPr/>
        </p:nvSpPr>
        <p:spPr>
          <a:xfrm>
            <a:off x="993486" y="2570712"/>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the goals are challenging and provide a stretch beyond the regular everyday work.</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that the right tools, capabilities and knowledge are in place to deliver on the objective.</a:t>
            </a:r>
          </a:p>
        </p:txBody>
      </p:sp>
      <p:sp>
        <p:nvSpPr>
          <p:cNvPr id="45" name="Rectangle 44">
            <a:extLst>
              <a:ext uri="{FF2B5EF4-FFF2-40B4-BE49-F238E27FC236}">
                <a16:creationId xmlns:a16="http://schemas.microsoft.com/office/drawing/2014/main" id="{52A4CCDE-CFFD-499A-96EC-33FA6B5ECC03}"/>
              </a:ext>
            </a:extLst>
          </p:cNvPr>
          <p:cNvSpPr/>
          <p:nvPr/>
        </p:nvSpPr>
        <p:spPr>
          <a:xfrm>
            <a:off x="993486" y="360766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it tie into the strategic priorities of your business</a:t>
            </a:r>
          </a:p>
        </p:txBody>
      </p:sp>
      <p:sp>
        <p:nvSpPr>
          <p:cNvPr id="46" name="Rectangle 45">
            <a:extLst>
              <a:ext uri="{FF2B5EF4-FFF2-40B4-BE49-F238E27FC236}">
                <a16:creationId xmlns:a16="http://schemas.microsoft.com/office/drawing/2014/main" id="{69A2CE50-E506-4F7A-BE5A-820BB5833AA4}"/>
              </a:ext>
            </a:extLst>
          </p:cNvPr>
          <p:cNvSpPr/>
          <p:nvPr/>
        </p:nvSpPr>
        <p:spPr>
          <a:xfrm>
            <a:off x="993486" y="4496568"/>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Specify a date or amount of time when the goal must be completed</a:t>
            </a:r>
          </a:p>
        </p:txBody>
      </p:sp>
      <p:sp>
        <p:nvSpPr>
          <p:cNvPr id="47" name="Arrow: Pentagon 46">
            <a:extLst>
              <a:ext uri="{FF2B5EF4-FFF2-40B4-BE49-F238E27FC236}">
                <a16:creationId xmlns:a16="http://schemas.microsoft.com/office/drawing/2014/main" id="{041F1957-F96C-4CCF-90ED-14153B688772}"/>
              </a:ext>
            </a:extLst>
          </p:cNvPr>
          <p:cNvSpPr/>
          <p:nvPr/>
        </p:nvSpPr>
        <p:spPr>
          <a:xfrm>
            <a:off x="993485" y="713252"/>
            <a:ext cx="2213306"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SPECIFIC</a:t>
            </a:r>
          </a:p>
        </p:txBody>
      </p:sp>
      <p:sp>
        <p:nvSpPr>
          <p:cNvPr id="48" name="Arrow: Pentagon 47">
            <a:extLst>
              <a:ext uri="{FF2B5EF4-FFF2-40B4-BE49-F238E27FC236}">
                <a16:creationId xmlns:a16="http://schemas.microsoft.com/office/drawing/2014/main" id="{CFD10ECE-E493-4AEA-9374-451EE74E2634}"/>
              </a:ext>
            </a:extLst>
          </p:cNvPr>
          <p:cNvSpPr/>
          <p:nvPr/>
        </p:nvSpPr>
        <p:spPr>
          <a:xfrm>
            <a:off x="993487" y="1689984"/>
            <a:ext cx="2213307" cy="639991"/>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MEASURABLE</a:t>
            </a:r>
          </a:p>
        </p:txBody>
      </p:sp>
      <p:sp>
        <p:nvSpPr>
          <p:cNvPr id="49" name="Arrow: Pentagon 48">
            <a:extLst>
              <a:ext uri="{FF2B5EF4-FFF2-40B4-BE49-F238E27FC236}">
                <a16:creationId xmlns:a16="http://schemas.microsoft.com/office/drawing/2014/main" id="{145260A0-4428-48BF-864F-4BAB20F3A452}"/>
              </a:ext>
            </a:extLst>
          </p:cNvPr>
          <p:cNvSpPr/>
          <p:nvPr/>
        </p:nvSpPr>
        <p:spPr>
          <a:xfrm>
            <a:off x="993486" y="2570712"/>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ACHIEVABLE</a:t>
            </a:r>
          </a:p>
        </p:txBody>
      </p:sp>
      <p:sp>
        <p:nvSpPr>
          <p:cNvPr id="50" name="Arrow: Pentagon 49">
            <a:extLst>
              <a:ext uri="{FF2B5EF4-FFF2-40B4-BE49-F238E27FC236}">
                <a16:creationId xmlns:a16="http://schemas.microsoft.com/office/drawing/2014/main" id="{2BAA40C8-5D9A-4012-83CE-FE0BFDA8E27B}"/>
              </a:ext>
            </a:extLst>
          </p:cNvPr>
          <p:cNvSpPr/>
          <p:nvPr/>
        </p:nvSpPr>
        <p:spPr>
          <a:xfrm>
            <a:off x="993484" y="3605585"/>
            <a:ext cx="2213308" cy="627645"/>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RELEVANT</a:t>
            </a:r>
          </a:p>
        </p:txBody>
      </p:sp>
      <p:sp>
        <p:nvSpPr>
          <p:cNvPr id="51" name="Arrow: Pentagon 50">
            <a:extLst>
              <a:ext uri="{FF2B5EF4-FFF2-40B4-BE49-F238E27FC236}">
                <a16:creationId xmlns:a16="http://schemas.microsoft.com/office/drawing/2014/main" id="{D2B22A38-1DD4-46DD-BCC7-3BC7E189FEF0}"/>
              </a:ext>
            </a:extLst>
          </p:cNvPr>
          <p:cNvSpPr/>
          <p:nvPr/>
        </p:nvSpPr>
        <p:spPr>
          <a:xfrm>
            <a:off x="993486" y="4496568"/>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TIME-BOUND</a:t>
            </a:r>
          </a:p>
        </p:txBody>
      </p:sp>
      <p:sp>
        <p:nvSpPr>
          <p:cNvPr id="52" name="Rectangle 51">
            <a:extLst>
              <a:ext uri="{FF2B5EF4-FFF2-40B4-BE49-F238E27FC236}">
                <a16:creationId xmlns:a16="http://schemas.microsoft.com/office/drawing/2014/main" id="{3DE31317-C4D5-4865-B49B-0E6813CF401B}"/>
              </a:ext>
            </a:extLst>
          </p:cNvPr>
          <p:cNvSpPr/>
          <p:nvPr/>
        </p:nvSpPr>
        <p:spPr>
          <a:xfrm>
            <a:off x="39469" y="713976"/>
            <a:ext cx="957273" cy="7545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S</a:t>
            </a:r>
          </a:p>
        </p:txBody>
      </p:sp>
      <p:sp>
        <p:nvSpPr>
          <p:cNvPr id="53" name="Rectangle 52">
            <a:extLst>
              <a:ext uri="{FF2B5EF4-FFF2-40B4-BE49-F238E27FC236}">
                <a16:creationId xmlns:a16="http://schemas.microsoft.com/office/drawing/2014/main" id="{2F1167E3-01F8-405C-8607-CDD6B9C25691}"/>
              </a:ext>
            </a:extLst>
          </p:cNvPr>
          <p:cNvSpPr/>
          <p:nvPr/>
        </p:nvSpPr>
        <p:spPr>
          <a:xfrm>
            <a:off x="39469" y="1459464"/>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M</a:t>
            </a:r>
          </a:p>
        </p:txBody>
      </p:sp>
      <p:sp>
        <p:nvSpPr>
          <p:cNvPr id="54" name="Rectangle 53">
            <a:extLst>
              <a:ext uri="{FF2B5EF4-FFF2-40B4-BE49-F238E27FC236}">
                <a16:creationId xmlns:a16="http://schemas.microsoft.com/office/drawing/2014/main" id="{22D3C1DA-2C90-488C-80D6-05FF3ACFDC5F}"/>
              </a:ext>
            </a:extLst>
          </p:cNvPr>
          <p:cNvSpPr/>
          <p:nvPr/>
        </p:nvSpPr>
        <p:spPr>
          <a:xfrm>
            <a:off x="39470" y="2409578"/>
            <a:ext cx="957273" cy="9499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A</a:t>
            </a:r>
          </a:p>
        </p:txBody>
      </p:sp>
      <p:sp>
        <p:nvSpPr>
          <p:cNvPr id="55" name="Rectangle 54">
            <a:extLst>
              <a:ext uri="{FF2B5EF4-FFF2-40B4-BE49-F238E27FC236}">
                <a16:creationId xmlns:a16="http://schemas.microsoft.com/office/drawing/2014/main" id="{DAC23730-E06F-4FC6-BE9F-82A785E44D48}"/>
              </a:ext>
            </a:extLst>
          </p:cNvPr>
          <p:cNvSpPr/>
          <p:nvPr/>
        </p:nvSpPr>
        <p:spPr>
          <a:xfrm>
            <a:off x="39469" y="3359491"/>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R</a:t>
            </a:r>
          </a:p>
        </p:txBody>
      </p:sp>
      <p:sp>
        <p:nvSpPr>
          <p:cNvPr id="56" name="Rectangle 55">
            <a:extLst>
              <a:ext uri="{FF2B5EF4-FFF2-40B4-BE49-F238E27FC236}">
                <a16:creationId xmlns:a16="http://schemas.microsoft.com/office/drawing/2014/main" id="{C0367FB2-F410-4F18-B121-DF01B788AC0E}"/>
              </a:ext>
            </a:extLst>
          </p:cNvPr>
          <p:cNvSpPr/>
          <p:nvPr/>
        </p:nvSpPr>
        <p:spPr>
          <a:xfrm>
            <a:off x="39470" y="4309405"/>
            <a:ext cx="957273" cy="8148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T</a:t>
            </a:r>
          </a:p>
        </p:txBody>
      </p:sp>
      <p:sp>
        <p:nvSpPr>
          <p:cNvPr id="2" name="Rectangle 1">
            <a:extLst>
              <a:ext uri="{FF2B5EF4-FFF2-40B4-BE49-F238E27FC236}">
                <a16:creationId xmlns:a16="http://schemas.microsoft.com/office/drawing/2014/main" id="{74F686CD-3682-4C22-8B52-149140F65D09}"/>
              </a:ext>
            </a:extLst>
          </p:cNvPr>
          <p:cNvSpPr/>
          <p:nvPr/>
        </p:nvSpPr>
        <p:spPr>
          <a:xfrm>
            <a:off x="0" y="11771"/>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dirty="0">
                <a:solidFill>
                  <a:schemeClr val="accent1"/>
                </a:solidFill>
                <a:latin typeface="Oswald" panose="00000500000000000000" pitchFamily="2" charset="0"/>
                <a:sym typeface="Roboto Slab"/>
              </a:rPr>
              <a:t>Setting SMART GOALS</a:t>
            </a:r>
          </a:p>
        </p:txBody>
      </p:sp>
      <p:sp>
        <p:nvSpPr>
          <p:cNvPr id="3" name="Rectangle 2">
            <a:extLst>
              <a:ext uri="{FF2B5EF4-FFF2-40B4-BE49-F238E27FC236}">
                <a16:creationId xmlns:a16="http://schemas.microsoft.com/office/drawing/2014/main" id="{34BEF01D-8A4D-AD8A-D5EE-9910649DF254}"/>
              </a:ext>
            </a:extLst>
          </p:cNvPr>
          <p:cNvSpPr/>
          <p:nvPr/>
        </p:nvSpPr>
        <p:spPr>
          <a:xfrm>
            <a:off x="65283" y="430068"/>
            <a:ext cx="8387379" cy="188893"/>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latin typeface="News Cycle" panose="020B0604020202020204" charset="2"/>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facilitate this part </a:t>
            </a:r>
          </a:p>
          <a:p>
            <a:endParaRPr lang="en-US" sz="900" dirty="0">
              <a:solidFill>
                <a:schemeClr val="tx1"/>
              </a:solidFill>
              <a:latin typeface="News Cycle" panose="020B0604020202020204" charset="2"/>
            </a:endParaRPr>
          </a:p>
          <a:p>
            <a:endParaRPr lang="en-IN" sz="900" dirty="0">
              <a:solidFill>
                <a:schemeClr val="tx1"/>
              </a:solidFill>
              <a:latin typeface="News Cycle" panose="020B0604020202020204"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ctrTitle" idx="4294967295"/>
          </p:nvPr>
        </p:nvSpPr>
        <p:spPr>
          <a:xfrm>
            <a:off x="-200026" y="2415219"/>
            <a:ext cx="3638550" cy="2239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004F9F"/>
                </a:solidFill>
              </a:rPr>
              <a:t>Setting SMART and Aligned Goals</a:t>
            </a:r>
            <a:endParaRPr sz="2000" dirty="0">
              <a:solidFill>
                <a:srgbClr val="004F9F"/>
              </a:solidFill>
            </a:endParaRPr>
          </a:p>
        </p:txBody>
      </p:sp>
      <p:grpSp>
        <p:nvGrpSpPr>
          <p:cNvPr id="7" name="Group 6">
            <a:extLst>
              <a:ext uri="{FF2B5EF4-FFF2-40B4-BE49-F238E27FC236}">
                <a16:creationId xmlns:a16="http://schemas.microsoft.com/office/drawing/2014/main" id="{372F5353-C990-41EB-B742-820E796E285E}"/>
              </a:ext>
            </a:extLst>
          </p:cNvPr>
          <p:cNvGrpSpPr/>
          <p:nvPr/>
        </p:nvGrpSpPr>
        <p:grpSpPr>
          <a:xfrm>
            <a:off x="51263" y="876324"/>
            <a:ext cx="8621250" cy="813879"/>
            <a:chOff x="251289" y="896330"/>
            <a:chExt cx="8892710" cy="813879"/>
          </a:xfrm>
        </p:grpSpPr>
        <p:sp>
          <p:nvSpPr>
            <p:cNvPr id="42" name="Rectangle 41">
              <a:extLst>
                <a:ext uri="{FF2B5EF4-FFF2-40B4-BE49-F238E27FC236}">
                  <a16:creationId xmlns:a16="http://schemas.microsoft.com/office/drawing/2014/main" id="{58163184-8731-4210-B303-992A6A6D3FD6}"/>
                </a:ext>
              </a:extLst>
            </p:cNvPr>
            <p:cNvSpPr/>
            <p:nvPr/>
          </p:nvSpPr>
          <p:spPr>
            <a:xfrm>
              <a:off x="505730" y="898405"/>
              <a:ext cx="8638269"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2"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clearly define expectations in terms of actions and outcomes? What exactly will be done/delivered/actioned?</a:t>
              </a:r>
            </a:p>
            <a:p>
              <a:pPr marL="171450" lvl="2" indent="-171450" algn="just">
                <a:buFont typeface="Wingdings" panose="05000000000000000000" pitchFamily="2" charset="2"/>
                <a:buChar char="§"/>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What is the outcome expected?</a:t>
              </a:r>
            </a:p>
            <a:p>
              <a:pPr marR="0" lvl="2" algn="just" defTabSz="914400" rtl="0" eaLnBrk="1" fontAlgn="auto" latinLnBrk="0" hangingPunct="1">
                <a:lnSpc>
                  <a:spcPct val="100000"/>
                </a:lnSpc>
                <a:spcBef>
                  <a:spcPts val="0"/>
                </a:spcBef>
                <a:spcAft>
                  <a:spcPts val="0"/>
                </a:spcAft>
                <a:buClr>
                  <a:srgbClr val="000000"/>
                </a:buClr>
                <a:buSzTx/>
                <a:tabLst/>
                <a:defRPr/>
              </a:pPr>
              <a:endPar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7" name="Arrow: Pentagon 46">
              <a:extLst>
                <a:ext uri="{FF2B5EF4-FFF2-40B4-BE49-F238E27FC236}">
                  <a16:creationId xmlns:a16="http://schemas.microsoft.com/office/drawing/2014/main" id="{041F1957-F96C-4CCF-90ED-14153B688772}"/>
                </a:ext>
              </a:extLst>
            </p:cNvPr>
            <p:cNvSpPr/>
            <p:nvPr/>
          </p:nvSpPr>
          <p:spPr>
            <a:xfrm>
              <a:off x="251289" y="896330"/>
              <a:ext cx="2462256" cy="81387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SPECIFIC</a:t>
              </a:r>
            </a:p>
          </p:txBody>
        </p:sp>
      </p:grpSp>
      <p:grpSp>
        <p:nvGrpSpPr>
          <p:cNvPr id="8" name="Group 7">
            <a:extLst>
              <a:ext uri="{FF2B5EF4-FFF2-40B4-BE49-F238E27FC236}">
                <a16:creationId xmlns:a16="http://schemas.microsoft.com/office/drawing/2014/main" id="{0372C28A-26D6-41E0-8C05-8D42CFAC7160}"/>
              </a:ext>
            </a:extLst>
          </p:cNvPr>
          <p:cNvGrpSpPr/>
          <p:nvPr/>
        </p:nvGrpSpPr>
        <p:grpSpPr>
          <a:xfrm>
            <a:off x="51264" y="1730252"/>
            <a:ext cx="8621249" cy="814365"/>
            <a:chOff x="251290" y="1751878"/>
            <a:chExt cx="8892709" cy="814365"/>
          </a:xfrm>
        </p:grpSpPr>
        <p:sp>
          <p:nvSpPr>
            <p:cNvPr id="43" name="Rectangle 42">
              <a:extLst>
                <a:ext uri="{FF2B5EF4-FFF2-40B4-BE49-F238E27FC236}">
                  <a16:creationId xmlns:a16="http://schemas.microsoft.com/office/drawing/2014/main" id="{42CB99E7-7715-40C3-B187-B8F49DEDB5B7}"/>
                </a:ext>
              </a:extLst>
            </p:cNvPr>
            <p:cNvSpPr/>
            <p:nvPr/>
          </p:nvSpPr>
          <p:spPr>
            <a:xfrm>
              <a:off x="505730" y="1751878"/>
              <a:ext cx="8638269" cy="814364"/>
            </a:xfrm>
            <a:prstGeom prst="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What would great look like, and how will it be measured?</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define specific metrics (quantity, quality, cost, etc.) that can be objectively measured? &amp; what data source will be utilised to gain the information?</a:t>
              </a:r>
            </a:p>
          </p:txBody>
        </p:sp>
        <p:sp>
          <p:nvSpPr>
            <p:cNvPr id="48" name="Arrow: Pentagon 47">
              <a:extLst>
                <a:ext uri="{FF2B5EF4-FFF2-40B4-BE49-F238E27FC236}">
                  <a16:creationId xmlns:a16="http://schemas.microsoft.com/office/drawing/2014/main" id="{CFD10ECE-E493-4AEA-9374-451EE74E2634}"/>
                </a:ext>
              </a:extLst>
            </p:cNvPr>
            <p:cNvSpPr/>
            <p:nvPr/>
          </p:nvSpPr>
          <p:spPr>
            <a:xfrm>
              <a:off x="251290" y="1752048"/>
              <a:ext cx="2462255" cy="814195"/>
            </a:xfrm>
            <a:prstGeom prst="homePlate">
              <a:avLst/>
            </a:prstGeom>
            <a:solidFill>
              <a:srgbClr val="004F9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MEASURABLE</a:t>
              </a:r>
            </a:p>
          </p:txBody>
        </p:sp>
      </p:grpSp>
      <p:grpSp>
        <p:nvGrpSpPr>
          <p:cNvPr id="9" name="Group 8">
            <a:extLst>
              <a:ext uri="{FF2B5EF4-FFF2-40B4-BE49-F238E27FC236}">
                <a16:creationId xmlns:a16="http://schemas.microsoft.com/office/drawing/2014/main" id="{B679EDFE-6320-4FD8-AADF-F5012BA3FB40}"/>
              </a:ext>
            </a:extLst>
          </p:cNvPr>
          <p:cNvGrpSpPr/>
          <p:nvPr/>
        </p:nvGrpSpPr>
        <p:grpSpPr>
          <a:xfrm>
            <a:off x="51263" y="2584667"/>
            <a:ext cx="8622203" cy="813879"/>
            <a:chOff x="251289" y="2604516"/>
            <a:chExt cx="8893693" cy="813879"/>
          </a:xfrm>
          <a:solidFill>
            <a:srgbClr val="0070C0"/>
          </a:solidFill>
        </p:grpSpPr>
        <p:sp>
          <p:nvSpPr>
            <p:cNvPr id="44" name="Rectangle 43">
              <a:extLst>
                <a:ext uri="{FF2B5EF4-FFF2-40B4-BE49-F238E27FC236}">
                  <a16:creationId xmlns:a16="http://schemas.microsoft.com/office/drawing/2014/main" id="{3FB2BE84-B7E3-4BA1-A4A3-84BF9CB93E26}"/>
                </a:ext>
              </a:extLst>
            </p:cNvPr>
            <p:cNvSpPr/>
            <p:nvPr/>
          </p:nvSpPr>
          <p:spPr>
            <a:xfrm>
              <a:off x="478636" y="2606421"/>
              <a:ext cx="8666346"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the goal challenging but reasonable?</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employee have the skills and experiences necessary to achieve the goal?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achievement of the goal within the employee’s control?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Can the employee reasonably be expected to successfully complete the number of goals assigned?</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lang="en-US" sz="1000" noProof="1">
                  <a:solidFill>
                    <a:srgbClr val="000000"/>
                  </a:solidFill>
                  <a:latin typeface="News Cycle" panose="020B0604020202020204" charset="2"/>
                  <a:ea typeface="Roboto" panose="02000000000000000000" pitchFamily="2" charset="0"/>
                  <a:cs typeface="News Cycle" panose="020B0604020202020204" charset="2"/>
                </a:rPr>
                <a:t>What might need to beput in place to enhance likelihood of success?</a:t>
              </a:r>
              <a:endPar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9" name="Arrow: Pentagon 48">
              <a:extLst>
                <a:ext uri="{FF2B5EF4-FFF2-40B4-BE49-F238E27FC236}">
                  <a16:creationId xmlns:a16="http://schemas.microsoft.com/office/drawing/2014/main" id="{145260A0-4428-48BF-864F-4BAB20F3A452}"/>
                </a:ext>
              </a:extLst>
            </p:cNvPr>
            <p:cNvSpPr/>
            <p:nvPr/>
          </p:nvSpPr>
          <p:spPr>
            <a:xfrm>
              <a:off x="251289" y="2604516"/>
              <a:ext cx="2462254" cy="81387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ACHIEVABLE</a:t>
              </a:r>
            </a:p>
          </p:txBody>
        </p:sp>
      </p:grpSp>
      <p:grpSp>
        <p:nvGrpSpPr>
          <p:cNvPr id="10" name="Group 9">
            <a:extLst>
              <a:ext uri="{FF2B5EF4-FFF2-40B4-BE49-F238E27FC236}">
                <a16:creationId xmlns:a16="http://schemas.microsoft.com/office/drawing/2014/main" id="{F96D41B0-A04B-4B73-8B20-8FAE5A57BE07}"/>
              </a:ext>
            </a:extLst>
          </p:cNvPr>
          <p:cNvGrpSpPr/>
          <p:nvPr/>
        </p:nvGrpSpPr>
        <p:grpSpPr>
          <a:xfrm>
            <a:off x="51263" y="3438595"/>
            <a:ext cx="8621251" cy="815702"/>
            <a:chOff x="251289" y="3460549"/>
            <a:chExt cx="8892711" cy="815702"/>
          </a:xfrm>
        </p:grpSpPr>
        <p:sp>
          <p:nvSpPr>
            <p:cNvPr id="45" name="Rectangle 44">
              <a:extLst>
                <a:ext uri="{FF2B5EF4-FFF2-40B4-BE49-F238E27FC236}">
                  <a16:creationId xmlns:a16="http://schemas.microsoft.com/office/drawing/2014/main" id="{52A4CCDE-CFFD-499A-96EC-33FA6B5ECC03}"/>
                </a:ext>
              </a:extLst>
            </p:cNvPr>
            <p:cNvSpPr/>
            <p:nvPr/>
          </p:nvSpPr>
          <p:spPr>
            <a:xfrm>
              <a:off x="505731" y="3460549"/>
              <a:ext cx="8638269" cy="815702"/>
            </a:xfrm>
            <a:prstGeom prst="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the scope of the goals appropriate given the employee’s job responsibilities and level?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clearly connect to divisional and/or function goals?</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employee understand how his/her goal contributes to the company’s goals?</a:t>
              </a:r>
            </a:p>
          </p:txBody>
        </p:sp>
        <p:sp>
          <p:nvSpPr>
            <p:cNvPr id="50" name="Arrow: Pentagon 49">
              <a:extLst>
                <a:ext uri="{FF2B5EF4-FFF2-40B4-BE49-F238E27FC236}">
                  <a16:creationId xmlns:a16="http://schemas.microsoft.com/office/drawing/2014/main" id="{2BAA40C8-5D9A-4012-83CE-FE0BFDA8E27B}"/>
                </a:ext>
              </a:extLst>
            </p:cNvPr>
            <p:cNvSpPr/>
            <p:nvPr/>
          </p:nvSpPr>
          <p:spPr>
            <a:xfrm>
              <a:off x="251289" y="3462372"/>
              <a:ext cx="2462254" cy="813879"/>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RELEVANT</a:t>
              </a:r>
            </a:p>
          </p:txBody>
        </p:sp>
      </p:grpSp>
      <p:grpSp>
        <p:nvGrpSpPr>
          <p:cNvPr id="11" name="Group 10">
            <a:extLst>
              <a:ext uri="{FF2B5EF4-FFF2-40B4-BE49-F238E27FC236}">
                <a16:creationId xmlns:a16="http://schemas.microsoft.com/office/drawing/2014/main" id="{26420522-8930-4C70-9E93-13074D3F7DBD}"/>
              </a:ext>
            </a:extLst>
          </p:cNvPr>
          <p:cNvGrpSpPr/>
          <p:nvPr/>
        </p:nvGrpSpPr>
        <p:grpSpPr>
          <a:xfrm>
            <a:off x="51263" y="4294347"/>
            <a:ext cx="8621251" cy="813879"/>
            <a:chOff x="251289" y="4314353"/>
            <a:chExt cx="8892711" cy="813879"/>
          </a:xfrm>
        </p:grpSpPr>
        <p:sp>
          <p:nvSpPr>
            <p:cNvPr id="46" name="Rectangle 45">
              <a:extLst>
                <a:ext uri="{FF2B5EF4-FFF2-40B4-BE49-F238E27FC236}">
                  <a16:creationId xmlns:a16="http://schemas.microsoft.com/office/drawing/2014/main" id="{69A2CE50-E506-4F7A-BE5A-820BB5833AA4}"/>
                </a:ext>
              </a:extLst>
            </p:cNvPr>
            <p:cNvSpPr/>
            <p:nvPr/>
          </p:nvSpPr>
          <p:spPr>
            <a:xfrm>
              <a:off x="505731" y="4316428"/>
              <a:ext cx="8638269"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this goal need to be delivered at a specific timing, or will it run throughout the year?</a:t>
              </a:r>
            </a:p>
          </p:txBody>
        </p:sp>
        <p:sp>
          <p:nvSpPr>
            <p:cNvPr id="51" name="Arrow: Pentagon 50">
              <a:extLst>
                <a:ext uri="{FF2B5EF4-FFF2-40B4-BE49-F238E27FC236}">
                  <a16:creationId xmlns:a16="http://schemas.microsoft.com/office/drawing/2014/main" id="{D2B22A38-1DD4-46DD-BCC7-3BC7E189FEF0}"/>
                </a:ext>
              </a:extLst>
            </p:cNvPr>
            <p:cNvSpPr/>
            <p:nvPr/>
          </p:nvSpPr>
          <p:spPr>
            <a:xfrm>
              <a:off x="251289" y="4314353"/>
              <a:ext cx="2462254" cy="81387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TIME-BOUND</a:t>
              </a:r>
            </a:p>
          </p:txBody>
        </p:sp>
      </p:grpSp>
      <p:sp>
        <p:nvSpPr>
          <p:cNvPr id="2" name="Rectangle 1">
            <a:extLst>
              <a:ext uri="{FF2B5EF4-FFF2-40B4-BE49-F238E27FC236}">
                <a16:creationId xmlns:a16="http://schemas.microsoft.com/office/drawing/2014/main" id="{42A2E6F0-E957-5013-3DCC-A662FF2E93FB}"/>
              </a:ext>
            </a:extLst>
          </p:cNvPr>
          <p:cNvSpPr/>
          <p:nvPr/>
        </p:nvSpPr>
        <p:spPr>
          <a:xfrm>
            <a:off x="51263" y="35274"/>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dirty="0">
                <a:solidFill>
                  <a:schemeClr val="accent1"/>
                </a:solidFill>
                <a:latin typeface="Oswald"/>
                <a:sym typeface="Roboto Slab"/>
              </a:rPr>
              <a:t>Setting SMART GOALS</a:t>
            </a:r>
          </a:p>
        </p:txBody>
      </p:sp>
      <p:sp>
        <p:nvSpPr>
          <p:cNvPr id="3" name="Rectangle 2">
            <a:extLst>
              <a:ext uri="{FF2B5EF4-FFF2-40B4-BE49-F238E27FC236}">
                <a16:creationId xmlns:a16="http://schemas.microsoft.com/office/drawing/2014/main" id="{114E5182-891B-0A64-927E-E8109D3C4969}"/>
              </a:ext>
            </a:extLst>
          </p:cNvPr>
          <p:cNvSpPr/>
          <p:nvPr/>
        </p:nvSpPr>
        <p:spPr>
          <a:xfrm>
            <a:off x="51263" y="496142"/>
            <a:ext cx="8621250"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latin typeface="News Cycle" panose="020B0604020202020204" charset="2"/>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ask attendees to use the below questions while developing their goals in activity 3</a:t>
            </a:r>
          </a:p>
          <a:p>
            <a:endParaRPr lang="en-US" sz="900" dirty="0">
              <a:solidFill>
                <a:schemeClr val="tx1"/>
              </a:solidFill>
              <a:latin typeface="News Cycle" panose="020B0604020202020204" charset="2"/>
            </a:endParaRPr>
          </a:p>
          <a:p>
            <a:endParaRPr lang="en-IN" sz="900" dirty="0">
              <a:solidFill>
                <a:schemeClr val="tx1"/>
              </a:solidFill>
              <a:latin typeface="News Cycle" panose="020B0604020202020204" charset="2"/>
            </a:endParaRPr>
          </a:p>
        </p:txBody>
      </p:sp>
    </p:spTree>
    <p:extLst>
      <p:ext uri="{BB962C8B-B14F-4D97-AF65-F5344CB8AC3E}">
        <p14:creationId xmlns:p14="http://schemas.microsoft.com/office/powerpoint/2010/main" val="274252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ctrTitle" idx="4294967295"/>
          </p:nvPr>
        </p:nvSpPr>
        <p:spPr>
          <a:xfrm>
            <a:off x="0" y="0"/>
            <a:ext cx="6354064" cy="508686"/>
          </a:xfrm>
          <a:prstGeom prst="rect">
            <a:avLst/>
          </a:prstGeom>
        </p:spPr>
        <p:txBody>
          <a:bodyPr spcFirstLastPara="1" wrap="square" lIns="91425" tIns="91425" rIns="91425" bIns="91425" anchor="b" anchorCtr="0">
            <a:noAutofit/>
          </a:bodyPr>
          <a:lstStyle/>
          <a:p>
            <a:pPr>
              <a:buFont typeface="Arial"/>
              <a:buNone/>
              <a:defRPr/>
            </a:pPr>
            <a:r>
              <a:rPr lang="en" sz="2800" dirty="0">
                <a:cs typeface="Arial"/>
                <a:sym typeface="Arial"/>
              </a:rPr>
              <a:t>Identify Success Measures for Your Goals</a:t>
            </a:r>
            <a:endParaRPr sz="2800" dirty="0">
              <a:cs typeface="Arial"/>
              <a:sym typeface="Arial"/>
            </a:endParaRPr>
          </a:p>
        </p:txBody>
      </p:sp>
      <p:sp>
        <p:nvSpPr>
          <p:cNvPr id="33" name="Content Placeholder 2">
            <a:extLst>
              <a:ext uri="{FF2B5EF4-FFF2-40B4-BE49-F238E27FC236}">
                <a16:creationId xmlns:a16="http://schemas.microsoft.com/office/drawing/2014/main" id="{40EF3EC2-8F38-4E47-8187-9B4B5C21E25A}"/>
              </a:ext>
            </a:extLst>
          </p:cNvPr>
          <p:cNvSpPr txBox="1">
            <a:spLocks/>
          </p:cNvSpPr>
          <p:nvPr/>
        </p:nvSpPr>
        <p:spPr>
          <a:xfrm>
            <a:off x="564244" y="2934928"/>
            <a:ext cx="8305982" cy="778187"/>
          </a:xfrm>
          <a:prstGeom prst="rect">
            <a:avLst/>
          </a:prstGeom>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DFE3E5"/>
              </a:buClr>
              <a:buSzPct val="90000"/>
              <a:buFont typeface="Wingdings" panose="05000000000000000000" pitchFamily="2" charset="2"/>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TextBox 61">
            <a:extLst>
              <a:ext uri="{FF2B5EF4-FFF2-40B4-BE49-F238E27FC236}">
                <a16:creationId xmlns:a16="http://schemas.microsoft.com/office/drawing/2014/main" id="{60314D88-DE0B-4300-A1E5-83731CD57BAA}"/>
              </a:ext>
            </a:extLst>
          </p:cNvPr>
          <p:cNvSpPr txBox="1"/>
          <p:nvPr/>
        </p:nvSpPr>
        <p:spPr>
          <a:xfrm>
            <a:off x="181449" y="1024968"/>
            <a:ext cx="8493614" cy="1397819"/>
          </a:xfrm>
          <a:prstGeom prst="rect">
            <a:avLst/>
          </a:prstGeom>
          <a:noFill/>
          <a:ln>
            <a:noFill/>
          </a:ln>
        </p:spPr>
        <p:txBody>
          <a:bodyPr wrap="square" lIns="68580" rtlCol="0">
            <a:spAutoFit/>
          </a:bodyPr>
          <a:lstStyle/>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What does high performance look like in delivering your individual goals?</a:t>
            </a:r>
          </a:p>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How will the goals be measured? What will </a:t>
            </a:r>
            <a:r>
              <a:rPr lang="en-US" sz="1100" dirty="0">
                <a:solidFill>
                  <a:srgbClr val="FF0000"/>
                </a:solidFill>
                <a:latin typeface="News Cycle" panose="020B0604020202020204" charset="2"/>
                <a:ea typeface="Roboto" panose="02000000000000000000" pitchFamily="2" charset="0"/>
                <a:cs typeface="Roboto" panose="02000000000000000000" pitchFamily="2" charset="0"/>
              </a:rPr>
              <a:t>‘Fully performing’ </a:t>
            </a:r>
            <a:r>
              <a:rPr lang="en-US" sz="1100" dirty="0">
                <a:latin typeface="News Cycle" panose="020B0604020202020204" charset="2"/>
                <a:ea typeface="Roboto" panose="02000000000000000000" pitchFamily="2" charset="0"/>
                <a:cs typeface="Roboto" panose="02000000000000000000" pitchFamily="2" charset="0"/>
              </a:rPr>
              <a:t>look like? </a:t>
            </a:r>
          </a:p>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What will </a:t>
            </a:r>
            <a:r>
              <a:rPr lang="en-US" sz="1100" dirty="0">
                <a:solidFill>
                  <a:srgbClr val="FF0000"/>
                </a:solidFill>
                <a:latin typeface="News Cycle" panose="020B0604020202020204" charset="2"/>
                <a:ea typeface="Roboto" panose="02000000000000000000" pitchFamily="2" charset="0"/>
                <a:cs typeface="Roboto" panose="02000000000000000000" pitchFamily="2" charset="0"/>
              </a:rPr>
              <a:t>‘exceeded’ and ‘distinguished’ </a:t>
            </a:r>
            <a:r>
              <a:rPr lang="en-US" sz="1100" dirty="0">
                <a:latin typeface="News Cycle" panose="020B0604020202020204" charset="2"/>
                <a:ea typeface="Roboto" panose="02000000000000000000" pitchFamily="2" charset="0"/>
                <a:cs typeface="Roboto" panose="02000000000000000000" pitchFamily="2" charset="0"/>
              </a:rPr>
              <a:t>look like?</a:t>
            </a:r>
          </a:p>
          <a:p>
            <a:pPr marL="171450" indent="-171450">
              <a:spcAft>
                <a:spcPts val="450"/>
              </a:spcAft>
              <a:buFont typeface="Wingdings" panose="05000000000000000000" pitchFamily="2" charset="2"/>
              <a:buChar char="ü"/>
            </a:pPr>
            <a:r>
              <a:rPr lang="en-US" sz="1100" dirty="0">
                <a:latin typeface="News Cycle" panose="020B0604020202020204" charset="2"/>
              </a:rPr>
              <a:t>Achieving a </a:t>
            </a:r>
            <a:r>
              <a:rPr lang="en-US" sz="1100" dirty="0">
                <a:solidFill>
                  <a:srgbClr val="FF0000"/>
                </a:solidFill>
                <a:latin typeface="News Cycle" panose="020B0604020202020204" charset="2"/>
              </a:rPr>
              <a:t>‘meets’ </a:t>
            </a:r>
            <a:r>
              <a:rPr lang="en-US" sz="1100" dirty="0">
                <a:latin typeface="News Cycle" panose="020B0604020202020204" charset="2"/>
              </a:rPr>
              <a:t>level, in aggregate, should be equivalent to the business unit or function successfully delivering its stretch business goals.</a:t>
            </a:r>
          </a:p>
          <a:p>
            <a:pPr>
              <a:spcAft>
                <a:spcPts val="450"/>
              </a:spcAft>
            </a:pPr>
            <a:endParaRPr lang="en-US" sz="1100" dirty="0">
              <a:latin typeface="Roboto" panose="02000000000000000000" pitchFamily="2" charset="0"/>
              <a:ea typeface="Roboto" panose="02000000000000000000" pitchFamily="2" charset="0"/>
              <a:cs typeface="Roboto" panose="02000000000000000000" pitchFamily="2" charset="0"/>
            </a:endParaRPr>
          </a:p>
          <a:p>
            <a:pPr>
              <a:spcAft>
                <a:spcPts val="450"/>
              </a:spcAft>
            </a:pPr>
            <a:endParaRPr lang="en-US" sz="9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100C8BFE-CD77-8B8C-B50B-34769596DE62}"/>
              </a:ext>
            </a:extLst>
          </p:cNvPr>
          <p:cNvPicPr>
            <a:picLocks noChangeAspect="1"/>
          </p:cNvPicPr>
          <p:nvPr/>
        </p:nvPicPr>
        <p:blipFill>
          <a:blip r:embed="rId3"/>
          <a:stretch>
            <a:fillRect/>
          </a:stretch>
        </p:blipFill>
        <p:spPr>
          <a:xfrm>
            <a:off x="478936" y="2377440"/>
            <a:ext cx="7898640" cy="2688205"/>
          </a:xfrm>
          <a:prstGeom prst="rect">
            <a:avLst/>
          </a:prstGeom>
        </p:spPr>
      </p:pic>
      <p:sp>
        <p:nvSpPr>
          <p:cNvPr id="2" name="Rectangle 1">
            <a:extLst>
              <a:ext uri="{FF2B5EF4-FFF2-40B4-BE49-F238E27FC236}">
                <a16:creationId xmlns:a16="http://schemas.microsoft.com/office/drawing/2014/main" id="{E561B6B5-5EA2-01F0-0924-90C94F857108}"/>
              </a:ext>
            </a:extLst>
          </p:cNvPr>
          <p:cNvSpPr/>
          <p:nvPr/>
        </p:nvSpPr>
        <p:spPr>
          <a:xfrm>
            <a:off x="93645" y="578192"/>
            <a:ext cx="8207829"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explain to attendees what are the success measures they need to consider while setting goals. Ask the attendees to </a:t>
            </a:r>
            <a:r>
              <a:rPr lang="en-US" altLang="en-US" sz="900" dirty="0">
                <a:solidFill>
                  <a:schemeClr val="tx1"/>
                </a:solidFill>
                <a:latin typeface="News Cycle" panose="020B0604020202020204" charset="2"/>
              </a:rPr>
              <a:t>Reflect on the questions below to identify how measures of success can be added to your goals at fully performing, exceeded and distinguished levels.</a:t>
            </a:r>
            <a:endParaRPr lang="en-IN" sz="900" dirty="0">
              <a:solidFill>
                <a:schemeClr val="tx1"/>
              </a:solidFill>
              <a:latin typeface="News Cycle" panose="020B0604020202020204" charset="2"/>
            </a:endParaRPr>
          </a:p>
          <a:p>
            <a:endParaRPr lang="en-US" sz="900" dirty="0">
              <a:solidFill>
                <a:schemeClr val="tx1"/>
              </a:solidFill>
              <a:latin typeface="Segoe UI" panose="020B0502040204020203" pitchFamily="34" charset="0"/>
            </a:endParaRPr>
          </a:p>
          <a:p>
            <a:endParaRPr lang="en-IN" sz="900" dirty="0">
              <a:solidFill>
                <a:schemeClr val="tx1"/>
              </a:solidFill>
            </a:endParaRPr>
          </a:p>
        </p:txBody>
      </p:sp>
    </p:spTree>
    <p:extLst>
      <p:ext uri="{BB962C8B-B14F-4D97-AF65-F5344CB8AC3E}">
        <p14:creationId xmlns:p14="http://schemas.microsoft.com/office/powerpoint/2010/main" val="392188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ctrTitle" idx="4294967295"/>
          </p:nvPr>
        </p:nvSpPr>
        <p:spPr>
          <a:xfrm>
            <a:off x="56843" y="-22160"/>
            <a:ext cx="3875973" cy="40341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br>
              <a:rPr lang="en" sz="2640" dirty="0">
                <a:cs typeface="Arial"/>
                <a:sym typeface="Arial"/>
              </a:rPr>
            </a:br>
            <a:br>
              <a:rPr lang="en" sz="2640" dirty="0">
                <a:cs typeface="Arial"/>
                <a:sym typeface="Arial"/>
              </a:rPr>
            </a:br>
            <a:br>
              <a:rPr lang="en" sz="2640" dirty="0">
                <a:cs typeface="Arial"/>
                <a:sym typeface="Arial"/>
              </a:rPr>
            </a:br>
            <a:r>
              <a:rPr lang="en" sz="2800" dirty="0">
                <a:cs typeface="Arial"/>
                <a:sym typeface="Arial"/>
              </a:rPr>
              <a:t>Lets’s Practice</a:t>
            </a:r>
            <a:br>
              <a:rPr lang="en" dirty="0">
                <a:solidFill>
                  <a:srgbClr val="0070C0"/>
                </a:solidFill>
              </a:rPr>
            </a:br>
            <a:br>
              <a:rPr lang="en" dirty="0">
                <a:solidFill>
                  <a:srgbClr val="0070C0"/>
                </a:solidFill>
              </a:rPr>
            </a:br>
            <a:endParaRPr dirty="0">
              <a:solidFill>
                <a:srgbClr val="0070C0"/>
              </a:solidFill>
            </a:endParaRPr>
          </a:p>
        </p:txBody>
      </p:sp>
      <p:pic>
        <p:nvPicPr>
          <p:cNvPr id="3" name="Picture 2" descr="A picture containing text&#10;&#10;Description automatically generated">
            <a:extLst>
              <a:ext uri="{FF2B5EF4-FFF2-40B4-BE49-F238E27FC236}">
                <a16:creationId xmlns:a16="http://schemas.microsoft.com/office/drawing/2014/main" id="{2C72488A-9C2A-A68B-EFB7-E17D5B1C604F}"/>
              </a:ext>
            </a:extLst>
          </p:cNvPr>
          <p:cNvPicPr>
            <a:picLocks noChangeAspect="1"/>
          </p:cNvPicPr>
          <p:nvPr/>
        </p:nvPicPr>
        <p:blipFill>
          <a:blip r:embed="rId3"/>
          <a:stretch>
            <a:fillRect/>
          </a:stretch>
        </p:blipFill>
        <p:spPr>
          <a:xfrm>
            <a:off x="5145741" y="1443738"/>
            <a:ext cx="3505200" cy="2578922"/>
          </a:xfrm>
          <a:prstGeom prst="rect">
            <a:avLst/>
          </a:prstGeom>
        </p:spPr>
      </p:pic>
      <p:graphicFrame>
        <p:nvGraphicFramePr>
          <p:cNvPr id="4" name="Table 3">
            <a:extLst>
              <a:ext uri="{FF2B5EF4-FFF2-40B4-BE49-F238E27FC236}">
                <a16:creationId xmlns:a16="http://schemas.microsoft.com/office/drawing/2014/main" id="{90EEB7C9-5E90-B92F-242A-DF7A857C8656}"/>
              </a:ext>
            </a:extLst>
          </p:cNvPr>
          <p:cNvGraphicFramePr>
            <a:graphicFrameLocks noGrp="1"/>
          </p:cNvGraphicFramePr>
          <p:nvPr>
            <p:extLst>
              <p:ext uri="{D42A27DB-BD31-4B8C-83A1-F6EECF244321}">
                <p14:modId xmlns:p14="http://schemas.microsoft.com/office/powerpoint/2010/main" val="521272030"/>
              </p:ext>
            </p:extLst>
          </p:nvPr>
        </p:nvGraphicFramePr>
        <p:xfrm>
          <a:off x="164419" y="1018165"/>
          <a:ext cx="4747277" cy="3984139"/>
        </p:xfrm>
        <a:graphic>
          <a:graphicData uri="http://schemas.openxmlformats.org/drawingml/2006/table">
            <a:tbl>
              <a:tblPr firstRow="1" bandRow="1">
                <a:tableStyleId>{6B5681E7-3F6B-493A-A081-50176DB923CF}</a:tableStyleId>
              </a:tblPr>
              <a:tblGrid>
                <a:gridCol w="2719947">
                  <a:extLst>
                    <a:ext uri="{9D8B030D-6E8A-4147-A177-3AD203B41FA5}">
                      <a16:colId xmlns:a16="http://schemas.microsoft.com/office/drawing/2014/main" val="2147435370"/>
                    </a:ext>
                  </a:extLst>
                </a:gridCol>
                <a:gridCol w="2027330">
                  <a:extLst>
                    <a:ext uri="{9D8B030D-6E8A-4147-A177-3AD203B41FA5}">
                      <a16:colId xmlns:a16="http://schemas.microsoft.com/office/drawing/2014/main" val="331182469"/>
                    </a:ext>
                  </a:extLst>
                </a:gridCol>
              </a:tblGrid>
              <a:tr h="537543">
                <a:tc>
                  <a:txBody>
                    <a:bodyPr/>
                    <a:lstStyle/>
                    <a:p>
                      <a:r>
                        <a:rPr lang="en-US" sz="1400" b="1" dirty="0">
                          <a:solidFill>
                            <a:schemeClr val="bg1"/>
                          </a:solidFill>
                          <a:latin typeface="News Cycle" panose="020B0604020202020204" charset="2"/>
                        </a:rPr>
                        <a:t>SMART Goal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1" dirty="0">
                          <a:solidFill>
                            <a:schemeClr val="bg1"/>
                          </a:solidFill>
                          <a:latin typeface="News Cycle" panose="020B0604020202020204" charset="2"/>
                        </a:rPr>
                        <a:t>SMART Success Measures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623988279"/>
                  </a:ext>
                </a:extLst>
              </a:tr>
              <a:tr h="1359666">
                <a:tc>
                  <a:txBody>
                    <a:bodyPr/>
                    <a:lstStyle/>
                    <a:p>
                      <a:r>
                        <a:rPr lang="en-US" sz="1000" dirty="0">
                          <a:latin typeface="News Cycle" panose="020B0604020202020204" charset="2"/>
                        </a:rPr>
                        <a:t>Drive improvement in the engagement and wellbeing scores with a focus on the below 3 questions:</a:t>
                      </a:r>
                    </a:p>
                    <a:p>
                      <a:pPr marL="228600" indent="-228600">
                        <a:buFont typeface="+mj-lt"/>
                        <a:buAutoNum type="arabicPeriod"/>
                      </a:pPr>
                      <a:r>
                        <a:rPr lang="en-US" sz="1000" dirty="0">
                          <a:latin typeface="News Cycle" panose="020B0604020202020204" charset="2"/>
                        </a:rPr>
                        <a:t>Work life balance</a:t>
                      </a:r>
                    </a:p>
                    <a:p>
                      <a:pPr marL="228600" indent="-228600">
                        <a:buFont typeface="+mj-lt"/>
                        <a:buAutoNum type="arabicPeriod"/>
                      </a:pPr>
                      <a:r>
                        <a:rPr lang="en-US" sz="1000" dirty="0">
                          <a:latin typeface="News Cycle" panose="020B0604020202020204" charset="2"/>
                        </a:rPr>
                        <a:t>Action planning follow up</a:t>
                      </a:r>
                    </a:p>
                    <a:p>
                      <a:pPr marL="228600" indent="-228600">
                        <a:buFont typeface="+mj-lt"/>
                        <a:buAutoNum type="arabicPeriod"/>
                      </a:pPr>
                      <a:r>
                        <a:rPr lang="en-US" sz="1000" b="0" i="0" u="none" strike="noStrike" cap="none" dirty="0">
                          <a:solidFill>
                            <a:srgbClr val="000000"/>
                          </a:solidFill>
                          <a:latin typeface="News Cycle" panose="020B0604020202020204" charset="2"/>
                          <a:cs typeface="Arial"/>
                          <a:sym typeface="Arial"/>
                        </a:rPr>
                        <a:t>My immediate supervisor takes an active interest in my Growth &amp;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latin typeface="News Cycle" panose="020B0604020202020204" charset="2"/>
                        </a:rPr>
                        <a:t>1. Work life balance (86%) –Target 90%</a:t>
                      </a:r>
                    </a:p>
                    <a:p>
                      <a:r>
                        <a:rPr lang="en-US" sz="1000" dirty="0">
                          <a:latin typeface="News Cycle" panose="020B0604020202020204" charset="2"/>
                        </a:rPr>
                        <a:t>2. Action planning follow up (86%) – Target 90%</a:t>
                      </a:r>
                    </a:p>
                    <a:p>
                      <a:r>
                        <a:rPr lang="en-US" sz="1000" dirty="0">
                          <a:latin typeface="News Cycle" panose="020B0604020202020204" charset="2"/>
                        </a:rPr>
                        <a:t>3. My immediate supervisor takes an active interest in my Growth &amp; Development – Target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572769"/>
                  </a:ext>
                </a:extLst>
              </a:tr>
              <a:tr h="10434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rgbClr val="000000"/>
                          </a:solidFill>
                          <a:latin typeface="News Cycle" panose="020B0604020202020204" charset="2"/>
                          <a:ea typeface="Arial"/>
                          <a:cs typeface="Arial"/>
                          <a:sym typeface="Arial"/>
                        </a:rPr>
                        <a:t>Increase B2B sales of car units for Toyota Brand </a:t>
                      </a:r>
                      <a:endParaRPr lang="en-US" sz="1000" b="0" i="0" u="none" strike="noStrike" cap="none" dirty="0">
                        <a:solidFill>
                          <a:srgbClr val="000000"/>
                        </a:solidFill>
                        <a:latin typeface="News Cycle" panose="020B0604020202020204" charset="2"/>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rgbClr val="000000"/>
                          </a:solidFill>
                          <a:latin typeface="News Cycle" panose="020B0604020202020204" charset="2"/>
                          <a:ea typeface="Arial"/>
                          <a:cs typeface="Arial"/>
                          <a:sym typeface="Arial"/>
                        </a:rPr>
                        <a:t>Increase sales of car units for Toyota brand by 20% Vs last year. That will generate $200,000 in profit, through winning five new corporate customers by end of Q2 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0652244"/>
                  </a:ext>
                </a:extLst>
              </a:tr>
              <a:tr h="10434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rgbClr val="000000"/>
                          </a:solidFill>
                          <a:latin typeface="News Cycle" panose="020B0604020202020204" charset="2"/>
                          <a:ea typeface="Arial"/>
                          <a:cs typeface="Arial"/>
                          <a:sym typeface="Arial"/>
                        </a:rPr>
                        <a:t>Implement the business intelligence leasing module (Microsoft AI platform) in finance and leasing by Jan 2022 to improve current scalability and agility of managing live data and reduce overall business debt</a:t>
                      </a:r>
                      <a:endParaRPr lang="en-US" sz="1000" b="0" i="0" u="none" strike="noStrike" cap="none" dirty="0">
                        <a:solidFill>
                          <a:srgbClr val="000000"/>
                        </a:solidFill>
                        <a:latin typeface="News Cycle" panose="020B0604020202020204" charset="2"/>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rgbClr val="000000"/>
                          </a:solidFill>
                          <a:latin typeface="News Cycle" panose="020B0604020202020204" charset="2"/>
                          <a:ea typeface="Arial"/>
                          <a:cs typeface="Arial"/>
                          <a:sym typeface="Arial"/>
                        </a:rPr>
                        <a:t>Improve overall data management, reduce collection process within 60 days, reduce debt by 20% by Dec 2023 and ensure all receivables are processed within 30 days.</a:t>
                      </a:r>
                      <a:endParaRPr lang="en-US" sz="1000" b="0" i="0" u="none" strike="noStrike" cap="none" dirty="0">
                        <a:solidFill>
                          <a:srgbClr val="000000"/>
                        </a:solidFill>
                        <a:latin typeface="News Cycle" panose="020B0604020202020204" charset="2"/>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9455180"/>
                  </a:ext>
                </a:extLst>
              </a:tr>
            </a:tbl>
          </a:graphicData>
        </a:graphic>
      </p:graphicFrame>
      <p:sp>
        <p:nvSpPr>
          <p:cNvPr id="5" name="Rectangle 4">
            <a:extLst>
              <a:ext uri="{FF2B5EF4-FFF2-40B4-BE49-F238E27FC236}">
                <a16:creationId xmlns:a16="http://schemas.microsoft.com/office/drawing/2014/main" id="{7B7122F5-F8F1-13EA-B462-83CE87BCD031}"/>
              </a:ext>
            </a:extLst>
          </p:cNvPr>
          <p:cNvSpPr/>
          <p:nvPr/>
        </p:nvSpPr>
        <p:spPr>
          <a:xfrm>
            <a:off x="164419" y="542757"/>
            <a:ext cx="8207829"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share with attendees, how does a SMART goal look like. Preferably add goals from your own division. </a:t>
            </a:r>
          </a:p>
          <a:p>
            <a:endParaRPr lang="en-US" sz="900" dirty="0">
              <a:solidFill>
                <a:schemeClr val="tx1"/>
              </a:solidFill>
              <a:latin typeface="Segoe UI" panose="020B0502040204020203" pitchFamily="34" charset="0"/>
            </a:endParaRPr>
          </a:p>
          <a:p>
            <a:endParaRPr lang="en-IN" sz="9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3A7A-1FDD-7C45-8FBA-0858DE8A2D42}"/>
              </a:ext>
            </a:extLst>
          </p:cNvPr>
          <p:cNvSpPr>
            <a:spLocks noGrp="1"/>
          </p:cNvSpPr>
          <p:nvPr>
            <p:ph type="title" idx="4294967295"/>
          </p:nvPr>
        </p:nvSpPr>
        <p:spPr>
          <a:xfrm>
            <a:off x="55880" y="141091"/>
            <a:ext cx="8470900" cy="285750"/>
          </a:xfrm>
        </p:spPr>
        <p:txBody>
          <a:bodyPr/>
          <a:lstStyle/>
          <a:p>
            <a:r>
              <a:rPr lang="en-US" sz="2800" dirty="0"/>
              <a:t>Time To Set Your Individual Goals Setting</a:t>
            </a:r>
            <a:endParaRPr lang="en-US" sz="2800" i="1" dirty="0"/>
          </a:p>
        </p:txBody>
      </p:sp>
      <p:grpSp>
        <p:nvGrpSpPr>
          <p:cNvPr id="18" name="Group 17" hidden="1">
            <a:extLst>
              <a:ext uri="{FF2B5EF4-FFF2-40B4-BE49-F238E27FC236}">
                <a16:creationId xmlns:a16="http://schemas.microsoft.com/office/drawing/2014/main" id="{A89C41A5-193F-D740-A02B-EA4F83C135F8}"/>
              </a:ext>
            </a:extLst>
          </p:cNvPr>
          <p:cNvGrpSpPr/>
          <p:nvPr/>
        </p:nvGrpSpPr>
        <p:grpSpPr>
          <a:xfrm>
            <a:off x="3317468" y="305007"/>
            <a:ext cx="4298961" cy="4321161"/>
            <a:chOff x="4580142" y="383587"/>
            <a:chExt cx="5699931" cy="5729365"/>
          </a:xfrm>
        </p:grpSpPr>
        <p:pic>
          <p:nvPicPr>
            <p:cNvPr id="13" name="Picture 12">
              <a:extLst>
                <a:ext uri="{FF2B5EF4-FFF2-40B4-BE49-F238E27FC236}">
                  <a16:creationId xmlns:a16="http://schemas.microsoft.com/office/drawing/2014/main" id="{1202243B-E9C2-0C46-BB43-02B578742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215" y="383587"/>
              <a:ext cx="5524858" cy="4313056"/>
            </a:xfrm>
            <a:prstGeom prst="rect">
              <a:avLst/>
            </a:prstGeom>
          </p:spPr>
        </p:pic>
        <p:sp>
          <p:nvSpPr>
            <p:cNvPr id="11" name="Rectangle 10">
              <a:extLst>
                <a:ext uri="{FF2B5EF4-FFF2-40B4-BE49-F238E27FC236}">
                  <a16:creationId xmlns:a16="http://schemas.microsoft.com/office/drawing/2014/main" id="{6C73BE4E-EDF1-5841-A43E-B627AE512787}"/>
                </a:ext>
              </a:extLst>
            </p:cNvPr>
            <p:cNvSpPr/>
            <p:nvPr/>
          </p:nvSpPr>
          <p:spPr bwMode="auto">
            <a:xfrm>
              <a:off x="4580142" y="1164304"/>
              <a:ext cx="1743916" cy="479063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050" dirty="0">
                <a:solidFill>
                  <a:schemeClr val="bg1"/>
                </a:solidFill>
              </a:endParaRPr>
            </a:p>
          </p:txBody>
        </p:sp>
        <p:pic>
          <p:nvPicPr>
            <p:cNvPr id="15" name="Picture 14">
              <a:extLst>
                <a:ext uri="{FF2B5EF4-FFF2-40B4-BE49-F238E27FC236}">
                  <a16:creationId xmlns:a16="http://schemas.microsoft.com/office/drawing/2014/main" id="{97215491-1AEC-9D4F-A848-32DD8D900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530" y="3788292"/>
              <a:ext cx="3977033" cy="2324660"/>
            </a:xfrm>
            <a:prstGeom prst="rect">
              <a:avLst/>
            </a:prstGeom>
          </p:spPr>
        </p:pic>
        <p:pic>
          <p:nvPicPr>
            <p:cNvPr id="17" name="Picture 16">
              <a:extLst>
                <a:ext uri="{FF2B5EF4-FFF2-40B4-BE49-F238E27FC236}">
                  <a16:creationId xmlns:a16="http://schemas.microsoft.com/office/drawing/2014/main" id="{3F28DE21-2DB7-E247-A814-598D70B40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77" y="794329"/>
              <a:ext cx="3963536" cy="2994851"/>
            </a:xfrm>
            <a:prstGeom prst="rect">
              <a:avLst/>
            </a:prstGeom>
          </p:spPr>
        </p:pic>
      </p:grpSp>
      <p:graphicFrame>
        <p:nvGraphicFramePr>
          <p:cNvPr id="14" name="Table 13">
            <a:extLst>
              <a:ext uri="{FF2B5EF4-FFF2-40B4-BE49-F238E27FC236}">
                <a16:creationId xmlns:a16="http://schemas.microsoft.com/office/drawing/2014/main" id="{6ED27401-4960-4D45-BDED-1A7FCFFC86D9}"/>
              </a:ext>
            </a:extLst>
          </p:cNvPr>
          <p:cNvGraphicFramePr>
            <a:graphicFrameLocks noGrp="1"/>
          </p:cNvGraphicFramePr>
          <p:nvPr>
            <p:extLst>
              <p:ext uri="{D42A27DB-BD31-4B8C-83A1-F6EECF244321}">
                <p14:modId xmlns:p14="http://schemas.microsoft.com/office/powerpoint/2010/main" val="2773509336"/>
              </p:ext>
            </p:extLst>
          </p:nvPr>
        </p:nvGraphicFramePr>
        <p:xfrm>
          <a:off x="726141" y="1213026"/>
          <a:ext cx="6651812" cy="2339335"/>
        </p:xfrm>
        <a:graphic>
          <a:graphicData uri="http://schemas.openxmlformats.org/drawingml/2006/table">
            <a:tbl>
              <a:tblPr firstRow="1" bandRow="1">
                <a:tableStyleId>{5C22544A-7EE6-4342-B048-85BDC9FD1C3A}</a:tableStyleId>
              </a:tblPr>
              <a:tblGrid>
                <a:gridCol w="3178812">
                  <a:extLst>
                    <a:ext uri="{9D8B030D-6E8A-4147-A177-3AD203B41FA5}">
                      <a16:colId xmlns:a16="http://schemas.microsoft.com/office/drawing/2014/main" val="694905832"/>
                    </a:ext>
                  </a:extLst>
                </a:gridCol>
                <a:gridCol w="3473000">
                  <a:extLst>
                    <a:ext uri="{9D8B030D-6E8A-4147-A177-3AD203B41FA5}">
                      <a16:colId xmlns:a16="http://schemas.microsoft.com/office/drawing/2014/main" val="406471786"/>
                    </a:ext>
                  </a:extLst>
                </a:gridCol>
              </a:tblGrid>
              <a:tr h="846677">
                <a:tc>
                  <a:txBody>
                    <a:bodyPr/>
                    <a:lstStyle/>
                    <a:p>
                      <a:pPr marR="0" indent="0" algn="ctr" rtl="0">
                        <a:lnSpc>
                          <a:spcPct val="119000"/>
                        </a:lnSpc>
                        <a:spcBef>
                          <a:spcPts val="0"/>
                        </a:spcBef>
                        <a:spcAft>
                          <a:spcPts val="600"/>
                        </a:spcAft>
                      </a:pPr>
                      <a:r>
                        <a:rPr lang="en-US" sz="1400" kern="1400" dirty="0">
                          <a:ln>
                            <a:noFill/>
                          </a:ln>
                          <a:solidFill>
                            <a:schemeClr val="bg1"/>
                          </a:solidFill>
                          <a:effectLst/>
                          <a:latin typeface="News Cycle" panose="020B0604020202020204" charset="2"/>
                        </a:rPr>
                        <a:t>Individual SMART Goals</a:t>
                      </a:r>
                    </a:p>
                  </a:txBody>
                  <a:tcPr marL="27432" marR="27432" marT="27432" marB="27432"/>
                </a:tc>
                <a:tc>
                  <a:txBody>
                    <a:bodyPr/>
                    <a:lstStyle/>
                    <a:p>
                      <a:pPr marL="0" marR="0" lvl="0" indent="0" algn="ctr" defTabSz="914400" rtl="0" eaLnBrk="1" fontAlgn="auto" latinLnBrk="0" hangingPunct="1">
                        <a:lnSpc>
                          <a:spcPct val="119000"/>
                        </a:lnSpc>
                        <a:spcBef>
                          <a:spcPts val="0"/>
                        </a:spcBef>
                        <a:spcAft>
                          <a:spcPts val="600"/>
                        </a:spcAft>
                        <a:buClr>
                          <a:srgbClr val="000000"/>
                        </a:buClr>
                        <a:buSzTx/>
                        <a:buFont typeface="Arial"/>
                        <a:buNone/>
                        <a:tabLst/>
                        <a:defRPr/>
                      </a:pPr>
                      <a:r>
                        <a:rPr lang="en-US" sz="1400" b="1" dirty="0">
                          <a:solidFill>
                            <a:schemeClr val="bg1"/>
                          </a:solidFill>
                          <a:latin typeface="News Cycle" panose="020B0604020202020204" charset="2"/>
                        </a:rPr>
                        <a:t>Success Measures </a:t>
                      </a:r>
                    </a:p>
                    <a:p>
                      <a:pPr marR="0" indent="0" algn="ctr" rtl="0">
                        <a:lnSpc>
                          <a:spcPct val="119000"/>
                        </a:lnSpc>
                        <a:spcBef>
                          <a:spcPts val="0"/>
                        </a:spcBef>
                        <a:spcAft>
                          <a:spcPts val="600"/>
                        </a:spcAft>
                      </a:pPr>
                      <a:endParaRPr lang="en-US" sz="1400" kern="1400" dirty="0">
                        <a:ln>
                          <a:noFill/>
                        </a:ln>
                        <a:solidFill>
                          <a:schemeClr val="bg1"/>
                        </a:solidFill>
                        <a:effectLst/>
                        <a:latin typeface="News Cycle" panose="020B0604020202020204" charset="2"/>
                      </a:endParaRPr>
                    </a:p>
                  </a:txBody>
                  <a:tcPr marL="27432" marR="27432" marT="27432" marB="27432"/>
                </a:tc>
                <a:extLst>
                  <a:ext uri="{0D108BD9-81ED-4DB2-BD59-A6C34878D82A}">
                    <a16:rowId xmlns:a16="http://schemas.microsoft.com/office/drawing/2014/main" val="831969523"/>
                  </a:ext>
                </a:extLst>
              </a:tr>
              <a:tr h="534036">
                <a:tc>
                  <a:txBody>
                    <a:bodyPr/>
                    <a:lstStyle/>
                    <a:p>
                      <a:pPr marR="0" indent="0" algn="l" rtl="0">
                        <a:lnSpc>
                          <a:spcPct val="119000"/>
                        </a:lnSpc>
                        <a:spcBef>
                          <a:spcPts val="0"/>
                        </a:spcBef>
                        <a:spcAft>
                          <a:spcPts val="600"/>
                        </a:spcAft>
                      </a:pPr>
                      <a:endParaRPr lang="en-US" sz="800" b="0" i="1" kern="1400" dirty="0">
                        <a:ln>
                          <a:noFill/>
                        </a:ln>
                        <a:solidFill>
                          <a:srgbClr val="000000"/>
                        </a:solidFill>
                        <a:effectLst/>
                        <a:latin typeface="News Cycle" panose="020B0604020202020204" charset="2"/>
                      </a:endParaRPr>
                    </a:p>
                  </a:txBody>
                  <a:tcPr marL="27432" marR="27432" marT="27432" marB="27432">
                    <a:solidFill>
                      <a:srgbClr val="D3D3D3"/>
                    </a:solidFill>
                  </a:tcPr>
                </a:tc>
                <a:tc>
                  <a:txBody>
                    <a:bodyPr/>
                    <a:lstStyle/>
                    <a:p>
                      <a:pPr marL="228600" marR="0" indent="-228600" algn="l" rtl="0">
                        <a:lnSpc>
                          <a:spcPct val="119000"/>
                        </a:lnSpc>
                        <a:spcBef>
                          <a:spcPts val="0"/>
                        </a:spcBef>
                        <a:spcAft>
                          <a:spcPts val="0"/>
                        </a:spcAft>
                      </a:pPr>
                      <a:endParaRPr lang="en-US" sz="800" kern="1400" dirty="0">
                        <a:ln>
                          <a:noFill/>
                        </a:ln>
                        <a:solidFill>
                          <a:srgbClr val="000000"/>
                        </a:solidFill>
                        <a:effectLst/>
                        <a:latin typeface="News Cycle" panose="020B0604020202020204" charset="2"/>
                      </a:endParaRPr>
                    </a:p>
                  </a:txBody>
                  <a:tcPr marL="27432" marR="27432" marT="27432" marB="27432">
                    <a:solidFill>
                      <a:srgbClr val="D3D3D3"/>
                    </a:solidFill>
                  </a:tcPr>
                </a:tc>
                <a:extLst>
                  <a:ext uri="{0D108BD9-81ED-4DB2-BD59-A6C34878D82A}">
                    <a16:rowId xmlns:a16="http://schemas.microsoft.com/office/drawing/2014/main" val="1861021568"/>
                  </a:ext>
                </a:extLst>
              </a:tr>
              <a:tr h="479311">
                <a:tc>
                  <a:txBody>
                    <a:bodyPr/>
                    <a:lstStyle/>
                    <a:p>
                      <a:r>
                        <a:rPr lang="en-US" sz="800" b="1" dirty="0">
                          <a:latin typeface="News Cycle" panose="020B0604020202020204" charset="2"/>
                        </a:rPr>
                        <a:t>#Goal 1:</a:t>
                      </a:r>
                    </a:p>
                  </a:txBody>
                  <a:tcPr marL="68580" marR="68580" marT="34290" marB="34290">
                    <a:solidFill>
                      <a:srgbClr val="D3D3D3"/>
                    </a:solidFill>
                  </a:tcPr>
                </a:tc>
                <a:tc>
                  <a:txBody>
                    <a:bodyPr/>
                    <a:lstStyle/>
                    <a:p>
                      <a:endParaRPr lang="en-US" sz="800" dirty="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3493395419"/>
                  </a:ext>
                </a:extLst>
              </a:tr>
              <a:tr h="479311">
                <a:tc>
                  <a:txBody>
                    <a:bodyPr/>
                    <a:lstStyle/>
                    <a:p>
                      <a:r>
                        <a:rPr lang="en-US" sz="800" b="1" dirty="0">
                          <a:latin typeface="News Cycle" panose="020B0604020202020204" charset="2"/>
                        </a:rPr>
                        <a:t>#Goal 2:</a:t>
                      </a:r>
                    </a:p>
                  </a:txBody>
                  <a:tcPr marL="68580" marR="68580" marT="34290" marB="34290">
                    <a:solidFill>
                      <a:srgbClr val="D3D3D3"/>
                    </a:solidFill>
                  </a:tcPr>
                </a:tc>
                <a:tc>
                  <a:txBody>
                    <a:bodyPr/>
                    <a:lstStyle/>
                    <a:p>
                      <a:endParaRPr lang="en-US" sz="800" dirty="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146599638"/>
                  </a:ext>
                </a:extLst>
              </a:tr>
            </a:tbl>
          </a:graphicData>
        </a:graphic>
      </p:graphicFrame>
      <p:sp>
        <p:nvSpPr>
          <p:cNvPr id="16" name="Content Placeholder 2">
            <a:extLst>
              <a:ext uri="{FF2B5EF4-FFF2-40B4-BE49-F238E27FC236}">
                <a16:creationId xmlns:a16="http://schemas.microsoft.com/office/drawing/2014/main" id="{DE8684C7-899E-4CD9-8482-2866A6B305E2}"/>
              </a:ext>
            </a:extLst>
          </p:cNvPr>
          <p:cNvSpPr txBox="1">
            <a:spLocks/>
          </p:cNvSpPr>
          <p:nvPr/>
        </p:nvSpPr>
        <p:spPr>
          <a:xfrm>
            <a:off x="87131" y="553070"/>
            <a:ext cx="8408398" cy="305622"/>
          </a:xfrm>
          <a:prstGeom prst="rect">
            <a:avLst/>
          </a:prstGeom>
          <a:solidFill>
            <a:srgbClr val="D0DEEA"/>
          </a:solidFill>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News Cycle" panose="020B0604020202020204" charset="2"/>
              </a:rPr>
              <a:t>Instructions: Activity 3: (15 min): </a:t>
            </a:r>
            <a:r>
              <a:rPr lang="en-US" sz="900" dirty="0">
                <a:latin typeface="News Cycle" panose="020B0604020202020204" charset="2"/>
              </a:rPr>
              <a:t>HRBP to facilitate this activity requesting attendees to think of top 2 goals they need to develop ensuring they added  KPI for each goals. </a:t>
            </a:r>
            <a:endParaRPr lang="en-US" altLang="en-US" sz="900" i="1" dirty="0">
              <a:latin typeface="News Cycle" panose="020B0604020202020204" charset="2"/>
              <a:ea typeface="ＭＳ Ｐゴシック"/>
            </a:endParaRPr>
          </a:p>
        </p:txBody>
      </p:sp>
      <p:graphicFrame>
        <p:nvGraphicFramePr>
          <p:cNvPr id="4" name="Table 3">
            <a:extLst>
              <a:ext uri="{FF2B5EF4-FFF2-40B4-BE49-F238E27FC236}">
                <a16:creationId xmlns:a16="http://schemas.microsoft.com/office/drawing/2014/main" id="{A5051925-54A7-368E-2478-DE122D8C8D1D}"/>
              </a:ext>
            </a:extLst>
          </p:cNvPr>
          <p:cNvGraphicFramePr>
            <a:graphicFrameLocks noGrp="1"/>
          </p:cNvGraphicFramePr>
          <p:nvPr>
            <p:extLst>
              <p:ext uri="{D42A27DB-BD31-4B8C-83A1-F6EECF244321}">
                <p14:modId xmlns:p14="http://schemas.microsoft.com/office/powerpoint/2010/main" val="1700164022"/>
              </p:ext>
            </p:extLst>
          </p:nvPr>
        </p:nvGraphicFramePr>
        <p:xfrm>
          <a:off x="726140" y="3684198"/>
          <a:ext cx="6651811" cy="1237151"/>
        </p:xfrm>
        <a:graphic>
          <a:graphicData uri="http://schemas.openxmlformats.org/drawingml/2006/table">
            <a:tbl>
              <a:tblPr firstRow="1" bandRow="1">
                <a:tableStyleId>{6E25E649-3F16-4E02-A733-19D2CDBF48F0}</a:tableStyleId>
              </a:tblPr>
              <a:tblGrid>
                <a:gridCol w="6651811">
                  <a:extLst>
                    <a:ext uri="{9D8B030D-6E8A-4147-A177-3AD203B41FA5}">
                      <a16:colId xmlns:a16="http://schemas.microsoft.com/office/drawing/2014/main" val="812003635"/>
                    </a:ext>
                  </a:extLst>
                </a:gridCol>
              </a:tblGrid>
              <a:tr h="269995">
                <a:tc>
                  <a:txBody>
                    <a:bodyPr/>
                    <a:lstStyle/>
                    <a:p>
                      <a:pPr marL="0" lvl="0" indent="0">
                        <a:buSzPts val="900"/>
                        <a:buFont typeface="Wingdings" panose="05000000000000000000" pitchFamily="2" charset="2"/>
                        <a:buNone/>
                      </a:pPr>
                      <a:r>
                        <a:rPr lang="en-US" sz="1200" b="1" i="0" u="none" strike="noStrike" cap="none" dirty="0">
                          <a:solidFill>
                            <a:schemeClr val="bg1"/>
                          </a:solidFill>
                          <a:effectLst/>
                          <a:latin typeface="News Cycle" panose="020B0604020202020204" charset="2"/>
                          <a:ea typeface="+mn-ea"/>
                          <a:cs typeface="+mn-cs"/>
                          <a:sym typeface="Arial"/>
                        </a:rPr>
                        <a:t>Before you develop your goals:</a:t>
                      </a: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229511213"/>
                  </a:ext>
                </a:extLst>
              </a:tr>
              <a:tr h="269995">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rPr>
                        <a:t>Ensure goals are aligned to divisional/functional goals.</a:t>
                      </a:r>
                      <a:endParaRPr lang="en-US" sz="1200" b="0" i="0" u="none" strike="noStrike" cap="none" dirty="0">
                        <a:solidFill>
                          <a:schemeClr val="dk1"/>
                        </a:solidFill>
                        <a:effectLst/>
                        <a:latin typeface="News Cycle" panose="020B0604020202020204" charset="2"/>
                        <a:ea typeface="+mn-ea"/>
                        <a:cs typeface="+mn-cs"/>
                        <a:sym typeface="Arial"/>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901633"/>
                  </a:ext>
                </a:extLst>
              </a:tr>
              <a:tr h="222349">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rPr>
                        <a:t>Ensure all interdependencies have been identified .</a:t>
                      </a:r>
                      <a:endParaRPr lang="en-IN" sz="1200" dirty="0">
                        <a:effectLst/>
                        <a:latin typeface="News Cycle" panose="020B0604020202020204" charset="2"/>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10074264"/>
                  </a:ext>
                </a:extLst>
              </a:tr>
              <a:tr h="252463">
                <a:tc>
                  <a:txBody>
                    <a:bodyPr/>
                    <a:lstStyle/>
                    <a:p>
                      <a:pPr marL="342900" marR="0" lvl="0" indent="-342900" algn="l" defTabSz="914400" rtl="0" eaLnBrk="1" fontAlgn="auto" latinLnBrk="0" hangingPunct="1">
                        <a:lnSpc>
                          <a:spcPct val="100000"/>
                        </a:lnSpc>
                        <a:spcBef>
                          <a:spcPts val="0"/>
                        </a:spcBef>
                        <a:spcAft>
                          <a:spcPts val="0"/>
                        </a:spcAft>
                        <a:buClr>
                          <a:srgbClr val="000000"/>
                        </a:buClr>
                        <a:buSzPts val="900"/>
                        <a:buFont typeface="Wingdings" panose="05000000000000000000" pitchFamily="2" charset="2"/>
                        <a:buChar char=""/>
                        <a:tabLst/>
                        <a:defRPr/>
                      </a:pPr>
                      <a:r>
                        <a:rPr lang="en-US" sz="1200" b="0" i="0" u="none" strike="noStrike" cap="none" dirty="0">
                          <a:solidFill>
                            <a:schemeClr val="dk1"/>
                          </a:solidFill>
                          <a:effectLst/>
                          <a:latin typeface="News Cycle" panose="020B0604020202020204" charset="2"/>
                          <a:ea typeface="+mn-ea"/>
                          <a:cs typeface="+mn-cs"/>
                          <a:sym typeface="Arial"/>
                        </a:rPr>
                        <a:t>Validate that measures selected are an indication of success in your goal.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7787465"/>
                  </a:ext>
                </a:extLst>
              </a:tr>
              <a:tr h="222349">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ea typeface="Times New Roman" panose="02020603050405020304" pitchFamily="18" charset="0"/>
                        </a:rPr>
                        <a:t>Check that your individual goals are adding up to the team ambition</a:t>
                      </a:r>
                      <a:endParaRPr lang="en-IN" sz="1200" dirty="0">
                        <a:effectLst/>
                        <a:latin typeface="News Cycle" panose="020B0604020202020204" charset="2"/>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033318559"/>
                  </a:ext>
                </a:extLst>
              </a:tr>
            </a:tbl>
          </a:graphicData>
        </a:graphic>
      </p:graphicFrame>
    </p:spTree>
    <p:extLst>
      <p:ext uri="{BB962C8B-B14F-4D97-AF65-F5344CB8AC3E}">
        <p14:creationId xmlns:p14="http://schemas.microsoft.com/office/powerpoint/2010/main" val="2068080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B59-2E70-40B2-AB17-8248CC0A745E}"/>
              </a:ext>
            </a:extLst>
          </p:cNvPr>
          <p:cNvSpPr>
            <a:spLocks noGrp="1"/>
          </p:cNvSpPr>
          <p:nvPr>
            <p:ph type="title" idx="4294967295"/>
          </p:nvPr>
        </p:nvSpPr>
        <p:spPr>
          <a:xfrm>
            <a:off x="186660" y="128749"/>
            <a:ext cx="8228013" cy="282575"/>
          </a:xfrm>
        </p:spPr>
        <p:txBody>
          <a:bodyPr spcFirstLastPara="1" vert="horz" wrap="square" lIns="0" tIns="0" rIns="0" bIns="0" rtlCol="0" anchor="ctr" anchorCtr="0">
            <a:noAutofit/>
          </a:bodyPr>
          <a:lstStyle/>
          <a:p>
            <a:r>
              <a:rPr lang="en-US" sz="2800" dirty="0"/>
              <a:t>Peer Goal Sharing</a:t>
            </a:r>
            <a:endParaRPr lang="en-IN" sz="2800" dirty="0"/>
          </a:p>
        </p:txBody>
      </p:sp>
      <p:sp>
        <p:nvSpPr>
          <p:cNvPr id="6" name="Rectangle 5">
            <a:extLst>
              <a:ext uri="{FF2B5EF4-FFF2-40B4-BE49-F238E27FC236}">
                <a16:creationId xmlns:a16="http://schemas.microsoft.com/office/drawing/2014/main" id="{95948A54-D94A-44DE-96A5-E7D558D1E573}"/>
              </a:ext>
            </a:extLst>
          </p:cNvPr>
          <p:cNvSpPr/>
          <p:nvPr/>
        </p:nvSpPr>
        <p:spPr>
          <a:xfrm>
            <a:off x="186660" y="611398"/>
            <a:ext cx="8096593" cy="30115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900" b="1" dirty="0">
              <a:solidFill>
                <a:schemeClr val="tx1"/>
              </a:solidFill>
              <a:latin typeface="News Cycle" panose="020B0604020202020204" charset="2"/>
            </a:endParaRPr>
          </a:p>
          <a:p>
            <a:r>
              <a:rPr lang="en-US" sz="900" b="1" dirty="0">
                <a:solidFill>
                  <a:schemeClr val="tx1"/>
                </a:solidFill>
                <a:latin typeface="News Cycle" panose="020B0604020202020204" charset="2"/>
              </a:rPr>
              <a:t>Instruction : Activity 4: (20 min) </a:t>
            </a:r>
            <a:r>
              <a:rPr lang="en-US" sz="900" dirty="0">
                <a:solidFill>
                  <a:schemeClr val="tx1"/>
                </a:solidFill>
                <a:latin typeface="News Cycle" panose="020B0604020202020204" charset="2"/>
              </a:rPr>
              <a:t>Meeting owner to split the group into team of two and request that each employee share their goals with their peer to help employees achieve higher goal quality, feel more accountable for results and increase awareness of how individual outcomes fit with other priorities across the team and business.</a:t>
            </a:r>
          </a:p>
          <a:p>
            <a:endParaRPr lang="en-US" sz="1050" dirty="0">
              <a:solidFill>
                <a:schemeClr val="tx1"/>
              </a:solidFill>
            </a:endParaRPr>
          </a:p>
        </p:txBody>
      </p:sp>
      <p:graphicFrame>
        <p:nvGraphicFramePr>
          <p:cNvPr id="3" name="Diagram 2">
            <a:extLst>
              <a:ext uri="{FF2B5EF4-FFF2-40B4-BE49-F238E27FC236}">
                <a16:creationId xmlns:a16="http://schemas.microsoft.com/office/drawing/2014/main" id="{3C4E3757-2467-2EA7-7821-405AD5B8F99D}"/>
              </a:ext>
            </a:extLst>
          </p:cNvPr>
          <p:cNvGraphicFramePr/>
          <p:nvPr>
            <p:extLst>
              <p:ext uri="{D42A27DB-BD31-4B8C-83A1-F6EECF244321}">
                <p14:modId xmlns:p14="http://schemas.microsoft.com/office/powerpoint/2010/main" val="2185612331"/>
              </p:ext>
            </p:extLst>
          </p:nvPr>
        </p:nvGraphicFramePr>
        <p:xfrm>
          <a:off x="411087" y="1005914"/>
          <a:ext cx="8321825" cy="3144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9" descr="Clipboard Partially Crossed with solid fill">
            <a:extLst>
              <a:ext uri="{FF2B5EF4-FFF2-40B4-BE49-F238E27FC236}">
                <a16:creationId xmlns:a16="http://schemas.microsoft.com/office/drawing/2014/main" id="{3E1AD2E8-E499-A962-1944-52821C73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055" y="1348350"/>
            <a:ext cx="914400" cy="914400"/>
          </a:xfrm>
          <a:prstGeom prst="rect">
            <a:avLst/>
          </a:prstGeom>
        </p:spPr>
      </p:pic>
      <p:pic>
        <p:nvPicPr>
          <p:cNvPr id="12" name="Graphic 11" descr="Meeting outline">
            <a:extLst>
              <a:ext uri="{FF2B5EF4-FFF2-40B4-BE49-F238E27FC236}">
                <a16:creationId xmlns:a16="http://schemas.microsoft.com/office/drawing/2014/main" id="{99A24160-3B72-ACAE-1278-8972525C7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6749" y="1289797"/>
            <a:ext cx="914400" cy="914400"/>
          </a:xfrm>
          <a:prstGeom prst="rect">
            <a:avLst/>
          </a:prstGeom>
        </p:spPr>
      </p:pic>
      <p:pic>
        <p:nvPicPr>
          <p:cNvPr id="14" name="Graphic 13" descr="Connections outline">
            <a:extLst>
              <a:ext uri="{FF2B5EF4-FFF2-40B4-BE49-F238E27FC236}">
                <a16:creationId xmlns:a16="http://schemas.microsoft.com/office/drawing/2014/main" id="{21DE198A-CE0C-08AB-ABED-F271724F37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7244" y="1348350"/>
            <a:ext cx="914400" cy="914400"/>
          </a:xfrm>
          <a:prstGeom prst="rect">
            <a:avLst/>
          </a:prstGeom>
        </p:spPr>
      </p:pic>
      <p:pic>
        <p:nvPicPr>
          <p:cNvPr id="16" name="Graphic 15" descr="Gears with solid fill">
            <a:extLst>
              <a:ext uri="{FF2B5EF4-FFF2-40B4-BE49-F238E27FC236}">
                <a16:creationId xmlns:a16="http://schemas.microsoft.com/office/drawing/2014/main" id="{D87210AE-BCC2-08A5-EA5D-DC35FBDDF3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80515" y="1348350"/>
            <a:ext cx="914400" cy="914400"/>
          </a:xfrm>
          <a:prstGeom prst="rect">
            <a:avLst/>
          </a:prstGeom>
        </p:spPr>
      </p:pic>
      <p:sp>
        <p:nvSpPr>
          <p:cNvPr id="18" name="TextBox 17">
            <a:extLst>
              <a:ext uri="{FF2B5EF4-FFF2-40B4-BE49-F238E27FC236}">
                <a16:creationId xmlns:a16="http://schemas.microsoft.com/office/drawing/2014/main" id="{2B8AD466-8148-DC58-C104-0EB760F4903C}"/>
              </a:ext>
            </a:extLst>
          </p:cNvPr>
          <p:cNvSpPr txBox="1"/>
          <p:nvPr/>
        </p:nvSpPr>
        <p:spPr>
          <a:xfrm>
            <a:off x="502024" y="2988585"/>
            <a:ext cx="1721223" cy="6463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to share with peer their two goals &amp; peer start using the questions in slide 21 to challenge the developed goals</a:t>
            </a:r>
            <a:r>
              <a:rPr lang="en-US" sz="900" dirty="0">
                <a:latin typeface="News Cycle" panose="020B0604020202020204" charset="2"/>
              </a:rPr>
              <a:t>.</a:t>
            </a:r>
          </a:p>
        </p:txBody>
      </p:sp>
      <p:sp>
        <p:nvSpPr>
          <p:cNvPr id="19" name="TextBox 18">
            <a:extLst>
              <a:ext uri="{FF2B5EF4-FFF2-40B4-BE49-F238E27FC236}">
                <a16:creationId xmlns:a16="http://schemas.microsoft.com/office/drawing/2014/main" id="{3AB86769-7A84-F1A9-1EBD-629E299C6C1C}"/>
              </a:ext>
            </a:extLst>
          </p:cNvPr>
          <p:cNvSpPr txBox="1"/>
          <p:nvPr/>
        </p:nvSpPr>
        <p:spPr>
          <a:xfrm>
            <a:off x="2447365" y="2988585"/>
            <a:ext cx="1889505" cy="5078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refine goals based on peer feedback &amp; switch roles &amp; repeat activity</a:t>
            </a:r>
            <a:endParaRPr lang="en-US" sz="900" dirty="0">
              <a:latin typeface="News Cycle" panose="020B0604020202020204" charset="2"/>
            </a:endParaRPr>
          </a:p>
        </p:txBody>
      </p:sp>
      <p:sp>
        <p:nvSpPr>
          <p:cNvPr id="21" name="TextBox 20">
            <a:extLst>
              <a:ext uri="{FF2B5EF4-FFF2-40B4-BE49-F238E27FC236}">
                <a16:creationId xmlns:a16="http://schemas.microsoft.com/office/drawing/2014/main" id="{107057BC-9C69-4AC2-05F9-F1D628BAB644}"/>
              </a:ext>
            </a:extLst>
          </p:cNvPr>
          <p:cNvSpPr txBox="1"/>
          <p:nvPr/>
        </p:nvSpPr>
        <p:spPr>
          <a:xfrm>
            <a:off x="4613832" y="2988585"/>
            <a:ext cx="1721223" cy="5078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starts mapping out who they need to collaborate with to achieve their individual goals </a:t>
            </a:r>
            <a:endParaRPr lang="en-US" sz="900" dirty="0">
              <a:latin typeface="News Cycle" panose="020B0604020202020204" charset="2"/>
            </a:endParaRPr>
          </a:p>
        </p:txBody>
      </p:sp>
      <p:sp>
        <p:nvSpPr>
          <p:cNvPr id="22" name="TextBox 21">
            <a:extLst>
              <a:ext uri="{FF2B5EF4-FFF2-40B4-BE49-F238E27FC236}">
                <a16:creationId xmlns:a16="http://schemas.microsoft.com/office/drawing/2014/main" id="{5F9BB82D-26D6-4CBE-CCCA-2EE5CBFE6AFC}"/>
              </a:ext>
            </a:extLst>
          </p:cNvPr>
          <p:cNvSpPr txBox="1"/>
          <p:nvPr/>
        </p:nvSpPr>
        <p:spPr>
          <a:xfrm>
            <a:off x="6335055" y="2988585"/>
            <a:ext cx="2223248" cy="784830"/>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Team regroup. Volunteer start sharing individual goals with the entire team to collectively test with the HRBP &amp; meeting owner and ensure successful output from activity. </a:t>
            </a:r>
            <a:r>
              <a:rPr lang="en-US" sz="900" b="1" i="1" dirty="0">
                <a:solidFill>
                  <a:schemeClr val="tx1">
                    <a:lumMod val="65000"/>
                    <a:lumOff val="35000"/>
                  </a:schemeClr>
                </a:solidFill>
                <a:latin typeface="News Cycle" panose="020B0604020202020204" charset="2"/>
              </a:rPr>
              <a:t>(preferable 4-5 volunteers)</a:t>
            </a:r>
            <a:endParaRPr lang="en-US" sz="900" b="1" i="1" dirty="0">
              <a:latin typeface="News Cycle" panose="020B0604020202020204" charset="2"/>
            </a:endParaRPr>
          </a:p>
        </p:txBody>
      </p:sp>
    </p:spTree>
    <p:extLst>
      <p:ext uri="{BB962C8B-B14F-4D97-AF65-F5344CB8AC3E}">
        <p14:creationId xmlns:p14="http://schemas.microsoft.com/office/powerpoint/2010/main" val="365452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0" scaled="0"/>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F7477-1E47-04C6-F334-7E4F00EBBA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
        <p:nvSpPr>
          <p:cNvPr id="4" name="TextBox 3">
            <a:extLst>
              <a:ext uri="{FF2B5EF4-FFF2-40B4-BE49-F238E27FC236}">
                <a16:creationId xmlns:a16="http://schemas.microsoft.com/office/drawing/2014/main" id="{6AB26B30-4EA9-B0DA-5734-55B4D4933088}"/>
              </a:ext>
            </a:extLst>
          </p:cNvPr>
          <p:cNvSpPr txBox="1"/>
          <p:nvPr/>
        </p:nvSpPr>
        <p:spPr>
          <a:xfrm>
            <a:off x="313267" y="1039624"/>
            <a:ext cx="7213600" cy="2554545"/>
          </a:xfrm>
          <a:prstGeom prst="rect">
            <a:avLst/>
          </a:prstGeom>
          <a:noFill/>
        </p:spPr>
        <p:txBody>
          <a:bodyPr wrap="square">
            <a:spAutoFit/>
          </a:bodyPr>
          <a:lstStyle/>
          <a:p>
            <a:pPr algn="ctr"/>
            <a:r>
              <a:rPr lang="en-US" sz="2000" dirty="0">
                <a:latin typeface="News Cycle" panose="020B0604020202020204" charset="2"/>
              </a:rPr>
              <a:t>We nurture a culture of excellence, where everyone transparently works together to passionately deliver in everything that they do. </a:t>
            </a:r>
          </a:p>
          <a:p>
            <a:pPr algn="ctr"/>
            <a:r>
              <a:rPr lang="en-US" sz="2000" dirty="0">
                <a:latin typeface="News Cycle" panose="020B0604020202020204" charset="2"/>
              </a:rPr>
              <a:t>An environment where our employees are recognized for their contributions, inspired to take ownership of their own development and trust that their voice counts. </a:t>
            </a:r>
          </a:p>
          <a:p>
            <a:pPr algn="ctr"/>
            <a:r>
              <a:rPr lang="en-US" sz="2000" dirty="0">
                <a:latin typeface="News Cycle" panose="020B0604020202020204" charset="2"/>
              </a:rPr>
              <a:t>A culture where leaders proactively coach their teams to succeed, and everyone understands their role in helping the organization to grow into the future</a:t>
            </a:r>
          </a:p>
        </p:txBody>
      </p:sp>
    </p:spTree>
    <p:extLst>
      <p:ext uri="{BB962C8B-B14F-4D97-AF65-F5344CB8AC3E}">
        <p14:creationId xmlns:p14="http://schemas.microsoft.com/office/powerpoint/2010/main" val="2563220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B9D-27A3-47BA-ADB8-CFDE24AE1E20}"/>
              </a:ext>
            </a:extLst>
          </p:cNvPr>
          <p:cNvSpPr>
            <a:spLocks noGrp="1"/>
          </p:cNvSpPr>
          <p:nvPr>
            <p:ph type="title" idx="4294967295"/>
          </p:nvPr>
        </p:nvSpPr>
        <p:spPr>
          <a:xfrm>
            <a:off x="315913" y="131763"/>
            <a:ext cx="8828087" cy="336550"/>
          </a:xfrm>
        </p:spPr>
        <p:txBody>
          <a:bodyPr spcFirstLastPara="1" vert="horz" wrap="square" lIns="0" tIns="0" rIns="0" bIns="0" rtlCol="0" anchor="ctr" anchorCtr="0">
            <a:noAutofit/>
          </a:bodyPr>
          <a:lstStyle/>
          <a:p>
            <a:r>
              <a:rPr lang="en-US" sz="2800" dirty="0"/>
              <a:t>Peer Goal Sharing</a:t>
            </a:r>
          </a:p>
        </p:txBody>
      </p:sp>
      <p:sp>
        <p:nvSpPr>
          <p:cNvPr id="19" name="Rectangle 18">
            <a:extLst>
              <a:ext uri="{FF2B5EF4-FFF2-40B4-BE49-F238E27FC236}">
                <a16:creationId xmlns:a16="http://schemas.microsoft.com/office/drawing/2014/main" id="{1DF9B6E9-2B8B-440B-8BAD-43E26D886506}"/>
              </a:ext>
            </a:extLst>
          </p:cNvPr>
          <p:cNvSpPr/>
          <p:nvPr/>
        </p:nvSpPr>
        <p:spPr>
          <a:xfrm>
            <a:off x="722955" y="2128457"/>
            <a:ext cx="7335196" cy="241010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nSpc>
                <a:spcPct val="119000"/>
              </a:lnSpc>
              <a:spcAft>
                <a:spcPts val="900"/>
              </a:spcAft>
            </a:pPr>
            <a:r>
              <a:rPr lang="en-US" sz="1200" b="1" kern="1400" dirty="0">
                <a:solidFill>
                  <a:srgbClr val="000000"/>
                </a:solidFill>
                <a:latin typeface="News Cycle" panose="020B0604020202020204" charset="2"/>
              </a:rPr>
              <a:t>Sample questions peers can use for providing feedback on individual goals </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you working on the right goals to deliver your “piece of the puzzle” for our Division/Function goals? </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these goals within your sphere of influence? If no, what are the interdependences?</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your goals ambitious enough? </a:t>
            </a:r>
            <a:endParaRPr lang="en-US" sz="1200" b="1" kern="1400" dirty="0">
              <a:solidFill>
                <a:srgbClr val="000000"/>
              </a:solidFill>
              <a:latin typeface="News Cycle" panose="020B0604020202020204" charset="2"/>
            </a:endParaRP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Have you identified what help you need from your team and peers to achieve your goals?</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What are the risks to delivery of your goal? What steps will you take to mitigate the risk?</a:t>
            </a:r>
          </a:p>
        </p:txBody>
      </p:sp>
      <p:grpSp>
        <p:nvGrpSpPr>
          <p:cNvPr id="20" name="Group 19">
            <a:extLst>
              <a:ext uri="{FF2B5EF4-FFF2-40B4-BE49-F238E27FC236}">
                <a16:creationId xmlns:a16="http://schemas.microsoft.com/office/drawing/2014/main" id="{4AEB6A54-A873-4262-B2F5-AC75D17A8AF4}"/>
              </a:ext>
            </a:extLst>
          </p:cNvPr>
          <p:cNvGrpSpPr/>
          <p:nvPr/>
        </p:nvGrpSpPr>
        <p:grpSpPr>
          <a:xfrm>
            <a:off x="3682848" y="1032482"/>
            <a:ext cx="1581150" cy="1030060"/>
            <a:chOff x="1418669" y="3818636"/>
            <a:chExt cx="2108200" cy="1373413"/>
          </a:xfrm>
        </p:grpSpPr>
        <p:pic>
          <p:nvPicPr>
            <p:cNvPr id="21" name="Picture 20">
              <a:extLst>
                <a:ext uri="{FF2B5EF4-FFF2-40B4-BE49-F238E27FC236}">
                  <a16:creationId xmlns:a16="http://schemas.microsoft.com/office/drawing/2014/main" id="{D5234C06-C526-4757-8F5B-DEDCC0C738B3}"/>
                </a:ext>
              </a:extLst>
            </p:cNvPr>
            <p:cNvPicPr>
              <a:picLocks noChangeAspect="1"/>
            </p:cNvPicPr>
            <p:nvPr/>
          </p:nvPicPr>
          <p:blipFill>
            <a:blip r:embed="rId3"/>
            <a:stretch>
              <a:fillRect/>
            </a:stretch>
          </p:blipFill>
          <p:spPr>
            <a:xfrm>
              <a:off x="1418669" y="4277649"/>
              <a:ext cx="2108200" cy="914400"/>
            </a:xfrm>
            <a:prstGeom prst="rect">
              <a:avLst/>
            </a:prstGeom>
            <a:ln>
              <a:solidFill>
                <a:schemeClr val="bg2">
                  <a:lumMod val="50000"/>
                </a:schemeClr>
              </a:solidFill>
            </a:ln>
          </p:spPr>
        </p:pic>
        <p:sp>
          <p:nvSpPr>
            <p:cNvPr id="22" name="Rectangle 21">
              <a:extLst>
                <a:ext uri="{FF2B5EF4-FFF2-40B4-BE49-F238E27FC236}">
                  <a16:creationId xmlns:a16="http://schemas.microsoft.com/office/drawing/2014/main" id="{C95FA69E-5817-485C-8238-00733C70557D}"/>
                </a:ext>
              </a:extLst>
            </p:cNvPr>
            <p:cNvSpPr/>
            <p:nvPr/>
          </p:nvSpPr>
          <p:spPr>
            <a:xfrm>
              <a:off x="1558369" y="3818636"/>
              <a:ext cx="1828800" cy="457200"/>
            </a:xfrm>
            <a:prstGeom prst="rect">
              <a:avLst/>
            </a:prstGeom>
            <a:no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3" name="Rectangle 22">
              <a:extLst>
                <a:ext uri="{FF2B5EF4-FFF2-40B4-BE49-F238E27FC236}">
                  <a16:creationId xmlns:a16="http://schemas.microsoft.com/office/drawing/2014/main" id="{03E24CBD-3695-4DF2-B4F4-CB3BCCBD72D5}"/>
                </a:ext>
              </a:extLst>
            </p:cNvPr>
            <p:cNvSpPr/>
            <p:nvPr/>
          </p:nvSpPr>
          <p:spPr>
            <a:xfrm>
              <a:off x="3230079" y="38668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4" name="Rectangle 23">
              <a:extLst>
                <a:ext uri="{FF2B5EF4-FFF2-40B4-BE49-F238E27FC236}">
                  <a16:creationId xmlns:a16="http://schemas.microsoft.com/office/drawing/2014/main" id="{D9F52583-0974-4F5B-8965-15D3E22EDA71}"/>
                </a:ext>
              </a:extLst>
            </p:cNvPr>
            <p:cNvSpPr/>
            <p:nvPr/>
          </p:nvSpPr>
          <p:spPr>
            <a:xfrm>
              <a:off x="305545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5" name="Rectangle 24">
              <a:extLst>
                <a:ext uri="{FF2B5EF4-FFF2-40B4-BE49-F238E27FC236}">
                  <a16:creationId xmlns:a16="http://schemas.microsoft.com/office/drawing/2014/main" id="{1D50464C-D76C-4CA2-9FAB-D4B0C3B2F68D}"/>
                </a:ext>
              </a:extLst>
            </p:cNvPr>
            <p:cNvSpPr/>
            <p:nvPr/>
          </p:nvSpPr>
          <p:spPr>
            <a:xfrm>
              <a:off x="3001479" y="4016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6" name="Rectangle 25">
              <a:extLst>
                <a:ext uri="{FF2B5EF4-FFF2-40B4-BE49-F238E27FC236}">
                  <a16:creationId xmlns:a16="http://schemas.microsoft.com/office/drawing/2014/main" id="{F46E21BD-D411-471E-8390-9A9E349D0CB8}"/>
                </a:ext>
              </a:extLst>
            </p:cNvPr>
            <p:cNvSpPr/>
            <p:nvPr/>
          </p:nvSpPr>
          <p:spPr>
            <a:xfrm>
              <a:off x="2941154" y="3892227"/>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7" name="Rectangle 26">
              <a:extLst>
                <a:ext uri="{FF2B5EF4-FFF2-40B4-BE49-F238E27FC236}">
                  <a16:creationId xmlns:a16="http://schemas.microsoft.com/office/drawing/2014/main" id="{76BE16E6-15FA-45BE-831D-E5CEA37FB28E}"/>
                </a:ext>
              </a:extLst>
            </p:cNvPr>
            <p:cNvSpPr/>
            <p:nvPr/>
          </p:nvSpPr>
          <p:spPr>
            <a:xfrm>
              <a:off x="2652229" y="39557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8" name="Rectangle 27">
              <a:extLst>
                <a:ext uri="{FF2B5EF4-FFF2-40B4-BE49-F238E27FC236}">
                  <a16:creationId xmlns:a16="http://schemas.microsoft.com/office/drawing/2014/main" id="{AB9DBDD5-88B4-4042-B81C-3709A770754C}"/>
                </a:ext>
              </a:extLst>
            </p:cNvPr>
            <p:cNvSpPr/>
            <p:nvPr/>
          </p:nvSpPr>
          <p:spPr>
            <a:xfrm>
              <a:off x="2766529" y="41176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9" name="Rectangle 28">
              <a:extLst>
                <a:ext uri="{FF2B5EF4-FFF2-40B4-BE49-F238E27FC236}">
                  <a16:creationId xmlns:a16="http://schemas.microsoft.com/office/drawing/2014/main" id="{AE99A3CE-E64A-4C5A-B8A5-2D2ED5149043}"/>
                </a:ext>
              </a:extLst>
            </p:cNvPr>
            <p:cNvSpPr/>
            <p:nvPr/>
          </p:nvSpPr>
          <p:spPr>
            <a:xfrm>
              <a:off x="2483954" y="40541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0" name="Rectangle 29">
              <a:extLst>
                <a:ext uri="{FF2B5EF4-FFF2-40B4-BE49-F238E27FC236}">
                  <a16:creationId xmlns:a16="http://schemas.microsoft.com/office/drawing/2014/main" id="{98540264-8B8D-4692-A143-09AFC51D432C}"/>
                </a:ext>
              </a:extLst>
            </p:cNvPr>
            <p:cNvSpPr/>
            <p:nvPr/>
          </p:nvSpPr>
          <p:spPr>
            <a:xfrm>
              <a:off x="2391879" y="41621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1" name="Rectangle 30">
              <a:extLst>
                <a:ext uri="{FF2B5EF4-FFF2-40B4-BE49-F238E27FC236}">
                  <a16:creationId xmlns:a16="http://schemas.microsoft.com/office/drawing/2014/main" id="{B5D8817B-2BA7-4154-86DB-A3736DE9054E}"/>
                </a:ext>
              </a:extLst>
            </p:cNvPr>
            <p:cNvSpPr/>
            <p:nvPr/>
          </p:nvSpPr>
          <p:spPr>
            <a:xfrm>
              <a:off x="2141054" y="41589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2" name="Rectangle 31">
              <a:extLst>
                <a:ext uri="{FF2B5EF4-FFF2-40B4-BE49-F238E27FC236}">
                  <a16:creationId xmlns:a16="http://schemas.microsoft.com/office/drawing/2014/main" id="{C823135B-29EB-4EAB-A0CE-A4967F1C04C7}"/>
                </a:ext>
              </a:extLst>
            </p:cNvPr>
            <p:cNvSpPr/>
            <p:nvPr/>
          </p:nvSpPr>
          <p:spPr>
            <a:xfrm>
              <a:off x="2144229" y="40097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3" name="Rectangle 32">
              <a:extLst>
                <a:ext uri="{FF2B5EF4-FFF2-40B4-BE49-F238E27FC236}">
                  <a16:creationId xmlns:a16="http://schemas.microsoft.com/office/drawing/2014/main" id="{80E5F158-8F37-49A9-8C03-135ED613C381}"/>
                </a:ext>
              </a:extLst>
            </p:cNvPr>
            <p:cNvSpPr/>
            <p:nvPr/>
          </p:nvSpPr>
          <p:spPr>
            <a:xfrm>
              <a:off x="2261704" y="3895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4" name="Rectangle 33">
              <a:extLst>
                <a:ext uri="{FF2B5EF4-FFF2-40B4-BE49-F238E27FC236}">
                  <a16:creationId xmlns:a16="http://schemas.microsoft.com/office/drawing/2014/main" id="{38750D40-24BE-4F7F-A42A-240DD8B3400A}"/>
                </a:ext>
              </a:extLst>
            </p:cNvPr>
            <p:cNvSpPr/>
            <p:nvPr/>
          </p:nvSpPr>
          <p:spPr>
            <a:xfrm>
              <a:off x="1969604" y="39176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5" name="Rectangle 34">
              <a:extLst>
                <a:ext uri="{FF2B5EF4-FFF2-40B4-BE49-F238E27FC236}">
                  <a16:creationId xmlns:a16="http://schemas.microsoft.com/office/drawing/2014/main" id="{20478721-6BB9-4F61-8739-750D06D32C9B}"/>
                </a:ext>
              </a:extLst>
            </p:cNvPr>
            <p:cNvSpPr/>
            <p:nvPr/>
          </p:nvSpPr>
          <p:spPr>
            <a:xfrm>
              <a:off x="1858479" y="4022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6" name="Rectangle 35">
              <a:extLst>
                <a:ext uri="{FF2B5EF4-FFF2-40B4-BE49-F238E27FC236}">
                  <a16:creationId xmlns:a16="http://schemas.microsoft.com/office/drawing/2014/main" id="{56F11151-92B1-43BD-89C1-0C86A5E1549B}"/>
                </a:ext>
              </a:extLst>
            </p:cNvPr>
            <p:cNvSpPr/>
            <p:nvPr/>
          </p:nvSpPr>
          <p:spPr>
            <a:xfrm>
              <a:off x="175370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7" name="Rectangle 36">
              <a:extLst>
                <a:ext uri="{FF2B5EF4-FFF2-40B4-BE49-F238E27FC236}">
                  <a16:creationId xmlns:a16="http://schemas.microsoft.com/office/drawing/2014/main" id="{BC3E95A0-1C38-452D-9144-AD3AD5FA338B}"/>
                </a:ext>
              </a:extLst>
            </p:cNvPr>
            <p:cNvSpPr/>
            <p:nvPr/>
          </p:nvSpPr>
          <p:spPr>
            <a:xfrm>
              <a:off x="1671154" y="39398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grpSp>
      <p:cxnSp>
        <p:nvCxnSpPr>
          <p:cNvPr id="39" name="Straight Connector 38">
            <a:extLst>
              <a:ext uri="{FF2B5EF4-FFF2-40B4-BE49-F238E27FC236}">
                <a16:creationId xmlns:a16="http://schemas.microsoft.com/office/drawing/2014/main" id="{57F97796-BD01-4A60-8A1B-F0D769880F4E}"/>
              </a:ext>
            </a:extLst>
          </p:cNvPr>
          <p:cNvCxnSpPr>
            <a:stCxn id="22" idx="1"/>
          </p:cNvCxnSpPr>
          <p:nvPr/>
        </p:nvCxnSpPr>
        <p:spPr>
          <a:xfrm flipH="1">
            <a:off x="722955" y="1203931"/>
            <a:ext cx="3064669" cy="928733"/>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538FBC-3FFC-42FD-AF0E-6E2F33FCAD0A}"/>
              </a:ext>
            </a:extLst>
          </p:cNvPr>
          <p:cNvCxnSpPr>
            <a:cxnSpLocks/>
            <a:stCxn id="22" idx="3"/>
          </p:cNvCxnSpPr>
          <p:nvPr/>
        </p:nvCxnSpPr>
        <p:spPr>
          <a:xfrm>
            <a:off x="5159223" y="1203932"/>
            <a:ext cx="2898927" cy="924525"/>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8F404A1-E389-A5FA-D2C2-D29857FB14E5}"/>
              </a:ext>
            </a:extLst>
          </p:cNvPr>
          <p:cNvSpPr/>
          <p:nvPr/>
        </p:nvSpPr>
        <p:spPr>
          <a:xfrm>
            <a:off x="315468" y="616080"/>
            <a:ext cx="8096593" cy="30115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900" b="1" dirty="0">
              <a:solidFill>
                <a:schemeClr val="tx1"/>
              </a:solidFill>
              <a:latin typeface="News Cycle" panose="020B0604020202020204" charset="2"/>
            </a:endParaRPr>
          </a:p>
          <a:p>
            <a:r>
              <a:rPr lang="en-US" sz="900" b="1" dirty="0">
                <a:solidFill>
                  <a:schemeClr val="tx1"/>
                </a:solidFill>
                <a:latin typeface="News Cycle" panose="020B0604020202020204" charset="2"/>
              </a:rPr>
              <a:t>Instruction : Activity 4: </a:t>
            </a:r>
            <a:r>
              <a:rPr lang="en-US" sz="900" dirty="0">
                <a:solidFill>
                  <a:schemeClr val="tx1"/>
                </a:solidFill>
                <a:latin typeface="News Cycle" panose="020B0604020202020204" charset="2"/>
              </a:rPr>
              <a:t>HRBP to display the following questions so that peers can use in peer activity</a:t>
            </a:r>
          </a:p>
          <a:p>
            <a:endParaRPr lang="en-US" sz="1050" dirty="0">
              <a:solidFill>
                <a:schemeClr val="tx1"/>
              </a:solidFill>
            </a:endParaRPr>
          </a:p>
        </p:txBody>
      </p:sp>
    </p:spTree>
    <p:extLst>
      <p:ext uri="{BB962C8B-B14F-4D97-AF65-F5344CB8AC3E}">
        <p14:creationId xmlns:p14="http://schemas.microsoft.com/office/powerpoint/2010/main" val="3085191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BD03-E1BC-43F2-95B2-9D84AF86A00E}"/>
              </a:ext>
            </a:extLst>
          </p:cNvPr>
          <p:cNvSpPr>
            <a:spLocks noGrp="1"/>
          </p:cNvSpPr>
          <p:nvPr>
            <p:ph type="title" idx="4294967295"/>
          </p:nvPr>
        </p:nvSpPr>
        <p:spPr>
          <a:xfrm>
            <a:off x="135344" y="105197"/>
            <a:ext cx="6107113" cy="395287"/>
          </a:xfrm>
        </p:spPr>
        <p:txBody>
          <a:bodyPr/>
          <a:lstStyle/>
          <a:p>
            <a:r>
              <a:rPr lang="en-US" sz="2800" dirty="0"/>
              <a:t>Conclusion and Next Steps for Employees</a:t>
            </a:r>
          </a:p>
        </p:txBody>
      </p:sp>
      <p:sp>
        <p:nvSpPr>
          <p:cNvPr id="3" name="Content Placeholder 2">
            <a:extLst>
              <a:ext uri="{FF2B5EF4-FFF2-40B4-BE49-F238E27FC236}">
                <a16:creationId xmlns:a16="http://schemas.microsoft.com/office/drawing/2014/main" id="{C11F24F6-4EA4-4F7A-8EFE-D4939FAA9474}"/>
              </a:ext>
            </a:extLst>
          </p:cNvPr>
          <p:cNvSpPr>
            <a:spLocks noGrp="1"/>
          </p:cNvSpPr>
          <p:nvPr>
            <p:ph sz="half" idx="4294967295"/>
          </p:nvPr>
        </p:nvSpPr>
        <p:spPr>
          <a:xfrm>
            <a:off x="215153" y="744071"/>
            <a:ext cx="7724775" cy="3035883"/>
          </a:xfrm>
        </p:spPr>
        <p:txBody>
          <a:bodyPr spcFirstLastPara="1" vert="horz" wrap="square" lIns="0" tIns="0" rIns="0" bIns="0" rtlCol="0" anchor="t" anchorCtr="0">
            <a:noAutofit/>
          </a:bodyPr>
          <a:lstStyle/>
          <a:p>
            <a:pPr marL="184309" indent="-184309"/>
            <a:r>
              <a:rPr lang="en-US" sz="1050" dirty="0"/>
              <a:t>Reach out to your peers in your team or other teams to discuss collaboration plans (if you are dependent on them for achieving your goals) and resolve conflicts (if any).</a:t>
            </a:r>
          </a:p>
          <a:p>
            <a:pPr marL="0" indent="0">
              <a:buNone/>
            </a:pPr>
            <a:endParaRPr lang="en-US" sz="1050" dirty="0"/>
          </a:p>
          <a:p>
            <a:pPr marL="184309" indent="-184309"/>
            <a:r>
              <a:rPr lang="en-US" sz="1050" dirty="0"/>
              <a:t>Schedule 1:1 with your direct manager in order to algin on individual goals &amp; discuss any challenges and support needed.</a:t>
            </a:r>
          </a:p>
          <a:p>
            <a:pPr marL="184309" indent="-184309"/>
            <a:endParaRPr lang="en-US" sz="1050" dirty="0"/>
          </a:p>
          <a:p>
            <a:pPr marL="184309" indent="-184309"/>
            <a:r>
              <a:rPr lang="en-US" sz="1050" dirty="0"/>
              <a:t>Complete your goals and put them on the IGrow by </a:t>
            </a:r>
            <a:r>
              <a:rPr lang="en-US" sz="1050" dirty="0">
                <a:solidFill>
                  <a:srgbClr val="FF0000"/>
                </a:solidFill>
              </a:rPr>
              <a:t>&lt;dd/mm/yyyy&gt;</a:t>
            </a:r>
            <a:r>
              <a:rPr lang="en-US" sz="1050" dirty="0"/>
              <a:t>. </a:t>
            </a:r>
          </a:p>
          <a:p>
            <a:pPr marL="0" indent="0">
              <a:buNone/>
            </a:pPr>
            <a:endParaRPr lang="en-US" sz="1050" dirty="0">
              <a:cs typeface="Arial" panose="020B0604020202020204"/>
            </a:endParaRPr>
          </a:p>
          <a:p>
            <a:pPr marL="184309" indent="-184309"/>
            <a:r>
              <a:rPr lang="en-US" sz="1050" dirty="0"/>
              <a:t>Reach out to </a:t>
            </a:r>
            <a:r>
              <a:rPr lang="en-US" sz="1050" dirty="0">
                <a:solidFill>
                  <a:schemeClr val="tx1"/>
                </a:solidFill>
              </a:rPr>
              <a:t>your manager or HRBP </a:t>
            </a:r>
            <a:r>
              <a:rPr lang="en-US" sz="1050" dirty="0">
                <a:solidFill>
                  <a:srgbClr val="FF0000"/>
                </a:solidFill>
              </a:rPr>
              <a:t>&lt;insert name and email of HRBP&gt; </a:t>
            </a:r>
            <a:r>
              <a:rPr lang="en-US" sz="1050" dirty="0"/>
              <a:t>for any support on the goal-setting process. </a:t>
            </a:r>
            <a:endParaRPr lang="en-US" sz="1050" dirty="0">
              <a:cs typeface="Arial" panose="020B0604020202020204"/>
            </a:endParaRPr>
          </a:p>
          <a:p>
            <a:pPr marL="184309" indent="-184309"/>
            <a:endParaRPr lang="en-US" sz="1050" dirty="0">
              <a:cs typeface="Arial" panose="020B0604020202020204"/>
            </a:endParaRPr>
          </a:p>
        </p:txBody>
      </p:sp>
      <p:sp>
        <p:nvSpPr>
          <p:cNvPr id="5" name="Freeform 401">
            <a:extLst>
              <a:ext uri="{FF2B5EF4-FFF2-40B4-BE49-F238E27FC236}">
                <a16:creationId xmlns:a16="http://schemas.microsoft.com/office/drawing/2014/main" id="{E9155DC8-90AD-487E-93D5-CB2341A44D12}"/>
              </a:ext>
            </a:extLst>
          </p:cNvPr>
          <p:cNvSpPr>
            <a:spLocks noEditPoints="1"/>
          </p:cNvSpPr>
          <p:nvPr/>
        </p:nvSpPr>
        <p:spPr bwMode="black">
          <a:xfrm>
            <a:off x="7607354" y="962523"/>
            <a:ext cx="219713" cy="19805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08 h 224"/>
              <a:gd name="T12" fmla="*/ 16 w 224"/>
              <a:gd name="T13" fmla="*/ 112 h 224"/>
              <a:gd name="T14" fmla="*/ 112 w 224"/>
              <a:gd name="T15" fmla="*/ 16 h 224"/>
              <a:gd name="T16" fmla="*/ 208 w 224"/>
              <a:gd name="T17" fmla="*/ 112 h 224"/>
              <a:gd name="T18" fmla="*/ 112 w 224"/>
              <a:gd name="T19" fmla="*/ 208 h 224"/>
              <a:gd name="T20" fmla="*/ 150 w 224"/>
              <a:gd name="T21" fmla="*/ 81 h 224"/>
              <a:gd name="T22" fmla="*/ 158 w 224"/>
              <a:gd name="T23" fmla="*/ 95 h 224"/>
              <a:gd name="T24" fmla="*/ 116 w 224"/>
              <a:gd name="T25" fmla="*/ 119 h 224"/>
              <a:gd name="T26" fmla="*/ 116 w 224"/>
              <a:gd name="T27" fmla="*/ 119 h 224"/>
              <a:gd name="T28" fmla="*/ 112 w 224"/>
              <a:gd name="T29" fmla="*/ 120 h 224"/>
              <a:gd name="T30" fmla="*/ 104 w 224"/>
              <a:gd name="T31" fmla="*/ 112 h 224"/>
              <a:gd name="T32" fmla="*/ 104 w 224"/>
              <a:gd name="T33" fmla="*/ 40 h 224"/>
              <a:gd name="T34" fmla="*/ 120 w 224"/>
              <a:gd name="T35" fmla="*/ 40 h 224"/>
              <a:gd name="T36" fmla="*/ 120 w 224"/>
              <a:gd name="T37" fmla="*/ 98 h 224"/>
              <a:gd name="T38" fmla="*/ 150 w 224"/>
              <a:gd name="T39" fmla="*/ 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moveTo>
                  <a:pt x="112" y="208"/>
                </a:moveTo>
                <a:cubicBezTo>
                  <a:pt x="59" y="208"/>
                  <a:pt x="16" y="165"/>
                  <a:pt x="16" y="112"/>
                </a:cubicBezTo>
                <a:cubicBezTo>
                  <a:pt x="16" y="59"/>
                  <a:pt x="59" y="16"/>
                  <a:pt x="112" y="16"/>
                </a:cubicBezTo>
                <a:cubicBezTo>
                  <a:pt x="165" y="16"/>
                  <a:pt x="208" y="59"/>
                  <a:pt x="208" y="112"/>
                </a:cubicBezTo>
                <a:cubicBezTo>
                  <a:pt x="208" y="165"/>
                  <a:pt x="165" y="208"/>
                  <a:pt x="112" y="208"/>
                </a:cubicBezTo>
                <a:moveTo>
                  <a:pt x="150" y="81"/>
                </a:moveTo>
                <a:cubicBezTo>
                  <a:pt x="158" y="95"/>
                  <a:pt x="158" y="95"/>
                  <a:pt x="158" y="95"/>
                </a:cubicBezTo>
                <a:cubicBezTo>
                  <a:pt x="116" y="119"/>
                  <a:pt x="116" y="119"/>
                  <a:pt x="116" y="119"/>
                </a:cubicBezTo>
                <a:cubicBezTo>
                  <a:pt x="116" y="119"/>
                  <a:pt x="116" y="119"/>
                  <a:pt x="116" y="119"/>
                </a:cubicBezTo>
                <a:cubicBezTo>
                  <a:pt x="115" y="120"/>
                  <a:pt x="113" y="120"/>
                  <a:pt x="112" y="120"/>
                </a:cubicBezTo>
                <a:cubicBezTo>
                  <a:pt x="108" y="120"/>
                  <a:pt x="104" y="116"/>
                  <a:pt x="104" y="112"/>
                </a:cubicBezTo>
                <a:cubicBezTo>
                  <a:pt x="104" y="40"/>
                  <a:pt x="104" y="40"/>
                  <a:pt x="104" y="40"/>
                </a:cubicBezTo>
                <a:cubicBezTo>
                  <a:pt x="120" y="40"/>
                  <a:pt x="120" y="40"/>
                  <a:pt x="120" y="40"/>
                </a:cubicBezTo>
                <a:cubicBezTo>
                  <a:pt x="120" y="98"/>
                  <a:pt x="120" y="98"/>
                  <a:pt x="120" y="98"/>
                </a:cubicBezTo>
                <a:lnTo>
                  <a:pt x="150" y="8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solidFill>
                <a:schemeClr val="bg1"/>
              </a:solidFill>
            </a:endParaRPr>
          </a:p>
        </p:txBody>
      </p:sp>
    </p:spTree>
    <p:extLst>
      <p:ext uri="{BB962C8B-B14F-4D97-AF65-F5344CB8AC3E}">
        <p14:creationId xmlns:p14="http://schemas.microsoft.com/office/powerpoint/2010/main" val="1933984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System Navigation </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3"/>
          <a:srcRect t="40580" b="42673"/>
          <a:stretch/>
        </p:blipFill>
        <p:spPr>
          <a:xfrm>
            <a:off x="159511" y="182140"/>
            <a:ext cx="1763882" cy="417681"/>
          </a:xfrm>
          <a:prstGeom prst="rect">
            <a:avLst/>
          </a:prstGeom>
        </p:spPr>
      </p:pic>
    </p:spTree>
    <p:extLst>
      <p:ext uri="{BB962C8B-B14F-4D97-AF65-F5344CB8AC3E}">
        <p14:creationId xmlns:p14="http://schemas.microsoft.com/office/powerpoint/2010/main" val="341229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3" name="TextBox 72">
            <a:extLst>
              <a:ext uri="{FF2B5EF4-FFF2-40B4-BE49-F238E27FC236}">
                <a16:creationId xmlns:a16="http://schemas.microsoft.com/office/drawing/2014/main" id="{F6E46001-5C53-483D-B6E0-6BFC978F51D4}"/>
              </a:ext>
            </a:extLst>
          </p:cNvPr>
          <p:cNvSpPr txBox="1"/>
          <p:nvPr/>
        </p:nvSpPr>
        <p:spPr>
          <a:xfrm flipH="1">
            <a:off x="2298362" y="4688734"/>
            <a:ext cx="7241492" cy="276999"/>
          </a:xfrm>
          <a:prstGeom prst="rect">
            <a:avLst/>
          </a:prstGeom>
          <a:noFill/>
        </p:spPr>
        <p:txBody>
          <a:bodyPr wrap="square" rtlCol="0">
            <a:spAutoFit/>
          </a:bodyPr>
          <a:lstStyle/>
          <a:p>
            <a:r>
              <a:rPr lang="en-US" sz="1200" b="1" dirty="0">
                <a:latin typeface="News Cycle" panose="020B0604020202020204" charset="2"/>
                <a:ea typeface="Roboto" panose="02000000000000000000" pitchFamily="2" charset="0"/>
                <a:cs typeface="News Cycle" panose="020B0604020202020204" charset="2"/>
              </a:rPr>
              <a:t>BSC enables measurement of business performance across four quadrants:  </a:t>
            </a:r>
          </a:p>
        </p:txBody>
      </p:sp>
      <p:sp>
        <p:nvSpPr>
          <p:cNvPr id="74" name="TextBox 73">
            <a:extLst>
              <a:ext uri="{FF2B5EF4-FFF2-40B4-BE49-F238E27FC236}">
                <a16:creationId xmlns:a16="http://schemas.microsoft.com/office/drawing/2014/main" id="{58593086-F388-476E-95BB-A15D8ED46F5B}"/>
              </a:ext>
            </a:extLst>
          </p:cNvPr>
          <p:cNvSpPr txBox="1"/>
          <p:nvPr/>
        </p:nvSpPr>
        <p:spPr>
          <a:xfrm>
            <a:off x="208407" y="946469"/>
            <a:ext cx="8380678" cy="770660"/>
          </a:xfrm>
          <a:prstGeom prst="rect">
            <a:avLst/>
          </a:prstGeom>
          <a:noFill/>
        </p:spPr>
        <p:txBody>
          <a:bodyPr wrap="square" rtlCol="0">
            <a:spAutoFit/>
          </a:bodyPr>
          <a:lstStyle/>
          <a:p>
            <a:pPr marL="0" marR="0" algn="just">
              <a:lnSpc>
                <a:spcPct val="125000"/>
              </a:lnSpc>
              <a:spcBef>
                <a:spcPts val="0"/>
              </a:spcBef>
              <a:spcAft>
                <a:spcPts val="800"/>
              </a:spcAft>
            </a:pPr>
            <a:r>
              <a:rPr lang="en-IN" sz="1200" b="1" dirty="0">
                <a:solidFill>
                  <a:schemeClr val="tx2">
                    <a:lumMod val="25000"/>
                  </a:schemeClr>
                </a:solidFill>
                <a:effectLst/>
                <a:latin typeface="News Cycle" panose="020B0604020202020204" charset="2"/>
                <a:ea typeface="Times New Roman" panose="02020603050405020304" pitchFamily="18" charset="0"/>
                <a:cs typeface="News Cycle" panose="020B0604020202020204" charset="2"/>
              </a:rPr>
              <a:t>It is recommended that the number of goals should be between 3-6 for each individual and that no goal holds less than 10% weighting. The weight of each goal should be indicative of the amount of effort and work required to deliver on that goal. The sum total of the goals should add up to 100%.</a:t>
            </a:r>
            <a:endParaRPr lang="en-US" sz="1200" b="1" dirty="0">
              <a:solidFill>
                <a:schemeClr val="tx2">
                  <a:lumMod val="25000"/>
                </a:schemeClr>
              </a:solidFill>
              <a:effectLst/>
              <a:latin typeface="News Cycle" panose="020B0604020202020204" charset="2"/>
              <a:ea typeface="Times New Roman" panose="02020603050405020304" pitchFamily="18" charset="0"/>
              <a:cs typeface="News Cycle" panose="020B0604020202020204" charset="2"/>
            </a:endParaRPr>
          </a:p>
        </p:txBody>
      </p:sp>
      <p:sp>
        <p:nvSpPr>
          <p:cNvPr id="77" name="Google Shape;170;p19">
            <a:extLst>
              <a:ext uri="{FF2B5EF4-FFF2-40B4-BE49-F238E27FC236}">
                <a16:creationId xmlns:a16="http://schemas.microsoft.com/office/drawing/2014/main" id="{9A408B0C-A838-4F14-B1E4-FFBEF8A6F3E1}"/>
              </a:ext>
            </a:extLst>
          </p:cNvPr>
          <p:cNvSpPr txBox="1">
            <a:spLocks/>
          </p:cNvSpPr>
          <p:nvPr/>
        </p:nvSpPr>
        <p:spPr>
          <a:xfrm>
            <a:off x="0" y="100545"/>
            <a:ext cx="6713520" cy="506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r>
              <a:rPr lang="en-US" sz="2800" b="0" dirty="0">
                <a:solidFill>
                  <a:schemeClr val="accent1"/>
                </a:solidFill>
                <a:latin typeface="Oswald" panose="00000500000000000000" pitchFamily="2" charset="0"/>
                <a:cs typeface="News Cycle" panose="020B0604020202020204" charset="2"/>
              </a:rPr>
              <a:t>Al-Futtaim Balanced Score Card (BSC)</a:t>
            </a:r>
          </a:p>
        </p:txBody>
      </p:sp>
      <p:grpSp>
        <p:nvGrpSpPr>
          <p:cNvPr id="18" name="Group 17">
            <a:extLst>
              <a:ext uri="{FF2B5EF4-FFF2-40B4-BE49-F238E27FC236}">
                <a16:creationId xmlns:a16="http://schemas.microsoft.com/office/drawing/2014/main" id="{6D874472-3C10-42DC-88BF-FC208F656110}"/>
              </a:ext>
            </a:extLst>
          </p:cNvPr>
          <p:cNvGrpSpPr/>
          <p:nvPr/>
        </p:nvGrpSpPr>
        <p:grpSpPr>
          <a:xfrm>
            <a:off x="3235759" y="1973576"/>
            <a:ext cx="2672482" cy="2522614"/>
            <a:chOff x="3146148" y="1973576"/>
            <a:chExt cx="2672482" cy="2522614"/>
          </a:xfrm>
        </p:grpSpPr>
        <p:grpSp>
          <p:nvGrpSpPr>
            <p:cNvPr id="17" name="Group 16">
              <a:extLst>
                <a:ext uri="{FF2B5EF4-FFF2-40B4-BE49-F238E27FC236}">
                  <a16:creationId xmlns:a16="http://schemas.microsoft.com/office/drawing/2014/main" id="{EA0B5938-B668-4B1B-BAE5-08C103472C30}"/>
                </a:ext>
              </a:extLst>
            </p:cNvPr>
            <p:cNvGrpSpPr/>
            <p:nvPr/>
          </p:nvGrpSpPr>
          <p:grpSpPr>
            <a:xfrm>
              <a:off x="3146148" y="1973576"/>
              <a:ext cx="914400" cy="921954"/>
              <a:chOff x="3166025" y="1781422"/>
              <a:chExt cx="914400" cy="921954"/>
            </a:xfrm>
          </p:grpSpPr>
          <p:cxnSp>
            <p:nvCxnSpPr>
              <p:cNvPr id="6" name="Straight Connector 5">
                <a:extLst>
                  <a:ext uri="{FF2B5EF4-FFF2-40B4-BE49-F238E27FC236}">
                    <a16:creationId xmlns:a16="http://schemas.microsoft.com/office/drawing/2014/main" id="{9CE72253-A672-46FE-BA14-02A8D51D033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6ACCE2-1113-466F-93D3-0C473FFEDA88}"/>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6A6ECFD-1F16-4ACA-B29D-A00A650986F1}"/>
                </a:ext>
              </a:extLst>
            </p:cNvPr>
            <p:cNvGrpSpPr/>
            <p:nvPr/>
          </p:nvGrpSpPr>
          <p:grpSpPr>
            <a:xfrm rot="5400000">
              <a:off x="4900453" y="1969799"/>
              <a:ext cx="914400" cy="921954"/>
              <a:chOff x="3166025" y="1781422"/>
              <a:chExt cx="914400" cy="921954"/>
            </a:xfrm>
          </p:grpSpPr>
          <p:cxnSp>
            <p:nvCxnSpPr>
              <p:cNvPr id="82" name="Straight Connector 81">
                <a:extLst>
                  <a:ext uri="{FF2B5EF4-FFF2-40B4-BE49-F238E27FC236}">
                    <a16:creationId xmlns:a16="http://schemas.microsoft.com/office/drawing/2014/main" id="{49617DB4-35C2-4C9A-8661-AFA4E70A6E4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1D5640-49F5-46D3-A64E-07B5E74BF237}"/>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D54DB51-7E40-4531-9592-B93A2FEF4538}"/>
                </a:ext>
              </a:extLst>
            </p:cNvPr>
            <p:cNvGrpSpPr/>
            <p:nvPr/>
          </p:nvGrpSpPr>
          <p:grpSpPr>
            <a:xfrm rot="10800000">
              <a:off x="4904230" y="3574236"/>
              <a:ext cx="914400" cy="921954"/>
              <a:chOff x="3166025" y="1781422"/>
              <a:chExt cx="914400" cy="921954"/>
            </a:xfrm>
          </p:grpSpPr>
          <p:cxnSp>
            <p:nvCxnSpPr>
              <p:cNvPr id="85" name="Straight Connector 84">
                <a:extLst>
                  <a:ext uri="{FF2B5EF4-FFF2-40B4-BE49-F238E27FC236}">
                    <a16:creationId xmlns:a16="http://schemas.microsoft.com/office/drawing/2014/main" id="{0245F084-A866-4713-A5B9-CC895C180F8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A49E8D-CBD6-494F-B0CF-242E74E2E6AF}"/>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F246DAF7-E8E9-4C78-8F49-73EC24D3DFEB}"/>
                </a:ext>
              </a:extLst>
            </p:cNvPr>
            <p:cNvGrpSpPr/>
            <p:nvPr/>
          </p:nvGrpSpPr>
          <p:grpSpPr>
            <a:xfrm rot="16200000">
              <a:off x="3149926" y="3570460"/>
              <a:ext cx="914400" cy="921954"/>
              <a:chOff x="3166025" y="1781422"/>
              <a:chExt cx="914400" cy="921954"/>
            </a:xfrm>
          </p:grpSpPr>
          <p:cxnSp>
            <p:nvCxnSpPr>
              <p:cNvPr id="88" name="Straight Connector 87">
                <a:extLst>
                  <a:ext uri="{FF2B5EF4-FFF2-40B4-BE49-F238E27FC236}">
                    <a16:creationId xmlns:a16="http://schemas.microsoft.com/office/drawing/2014/main" id="{72FB018E-EFE1-4AA0-BA40-8A75E201582D}"/>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79F520-164B-4879-859B-5F2A8697C89B}"/>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AB1E9D94-1DFE-4722-9412-67590961C569}"/>
              </a:ext>
            </a:extLst>
          </p:cNvPr>
          <p:cNvGrpSpPr/>
          <p:nvPr/>
        </p:nvGrpSpPr>
        <p:grpSpPr>
          <a:xfrm>
            <a:off x="5234940" y="1825443"/>
            <a:ext cx="3200400" cy="798340"/>
            <a:chOff x="8921977" y="1390554"/>
            <a:chExt cx="4267200" cy="1064452"/>
          </a:xfrm>
        </p:grpSpPr>
        <p:sp>
          <p:nvSpPr>
            <p:cNvPr id="91" name="TextBox 90">
              <a:extLst>
                <a:ext uri="{FF2B5EF4-FFF2-40B4-BE49-F238E27FC236}">
                  <a16:creationId xmlns:a16="http://schemas.microsoft.com/office/drawing/2014/main" id="{35147267-0FF9-469B-9DB1-4521EC8EE76D}"/>
                </a:ext>
              </a:extLst>
            </p:cNvPr>
            <p:cNvSpPr txBox="1"/>
            <p:nvPr/>
          </p:nvSpPr>
          <p:spPr>
            <a:xfrm>
              <a:off x="8921977" y="1390554"/>
              <a:ext cx="4267200" cy="533480"/>
            </a:xfrm>
            <a:prstGeom prst="rect">
              <a:avLst/>
            </a:prstGeom>
            <a:noFill/>
          </p:spPr>
          <p:txBody>
            <a:bodyPr wrap="square" lIns="0" rIns="0" rtlCol="0" anchor="b">
              <a:spAutoFit/>
            </a:bodyPr>
            <a:lstStyle/>
            <a:p>
              <a:r>
                <a:rPr lang="en-US" sz="2000" b="1" noProof="1">
                  <a:latin typeface="News Cycle" panose="020B0604020202020204" charset="2"/>
                  <a:cs typeface="News Cycle" panose="020B0604020202020204" charset="2"/>
                </a:rPr>
                <a:t>01. MARKET</a:t>
              </a:r>
            </a:p>
          </p:txBody>
        </p:sp>
        <p:sp>
          <p:nvSpPr>
            <p:cNvPr id="92" name="TextBox 91">
              <a:extLst>
                <a:ext uri="{FF2B5EF4-FFF2-40B4-BE49-F238E27FC236}">
                  <a16:creationId xmlns:a16="http://schemas.microsoft.com/office/drawing/2014/main" id="{3C4E44BF-E7C2-4DB6-9207-AF89E9F81C29}"/>
                </a:ext>
              </a:extLst>
            </p:cNvPr>
            <p:cNvSpPr txBox="1"/>
            <p:nvPr/>
          </p:nvSpPr>
          <p:spPr>
            <a:xfrm>
              <a:off x="8921977" y="1921526"/>
              <a:ext cx="4267200" cy="533480"/>
            </a:xfrm>
            <a:prstGeom prst="rect">
              <a:avLst/>
            </a:prstGeom>
            <a:noFill/>
          </p:spPr>
          <p:txBody>
            <a:bodyPr wrap="square" lIns="0" rIns="0" rtlCol="0" anchor="t">
              <a:spAutoFit/>
            </a:bodyPr>
            <a:lstStyle/>
            <a:p>
              <a:pPr algn="just"/>
              <a:r>
                <a:rPr lang="en-US" sz="1000" noProof="1">
                  <a:latin typeface="News Cycle" panose="020B0604020202020204" charset="2"/>
                  <a:cs typeface="News Cycle" panose="020B0604020202020204" charset="2"/>
                </a:rPr>
                <a:t>Al-Futtaim’s performance in the context of the external or internal market; this includes customers, suppliers and principals</a:t>
              </a:r>
            </a:p>
          </p:txBody>
        </p:sp>
      </p:grpSp>
      <p:grpSp>
        <p:nvGrpSpPr>
          <p:cNvPr id="93" name="Group 92">
            <a:extLst>
              <a:ext uri="{FF2B5EF4-FFF2-40B4-BE49-F238E27FC236}">
                <a16:creationId xmlns:a16="http://schemas.microsoft.com/office/drawing/2014/main" id="{DA3C0BE9-B311-42CF-8A73-D35B09324892}"/>
              </a:ext>
            </a:extLst>
          </p:cNvPr>
          <p:cNvGrpSpPr/>
          <p:nvPr/>
        </p:nvGrpSpPr>
        <p:grpSpPr>
          <a:xfrm>
            <a:off x="5234940" y="3707609"/>
            <a:ext cx="3200400" cy="798340"/>
            <a:chOff x="8921977" y="1394910"/>
            <a:chExt cx="4267200" cy="1064452"/>
          </a:xfrm>
        </p:grpSpPr>
        <p:sp>
          <p:nvSpPr>
            <p:cNvPr id="94" name="TextBox 93">
              <a:extLst>
                <a:ext uri="{FF2B5EF4-FFF2-40B4-BE49-F238E27FC236}">
                  <a16:creationId xmlns:a16="http://schemas.microsoft.com/office/drawing/2014/main" id="{FBA6CCF8-2262-4021-8F71-D6800B1CB71B}"/>
                </a:ext>
              </a:extLst>
            </p:cNvPr>
            <p:cNvSpPr txBox="1"/>
            <p:nvPr/>
          </p:nvSpPr>
          <p:spPr>
            <a:xfrm>
              <a:off x="8921977" y="1394910"/>
              <a:ext cx="4267200" cy="533480"/>
            </a:xfrm>
            <a:prstGeom prst="rect">
              <a:avLst/>
            </a:prstGeom>
            <a:noFill/>
          </p:spPr>
          <p:txBody>
            <a:bodyPr wrap="square" lIns="0" rIns="0" rtlCol="0" anchor="b">
              <a:spAutoFit/>
            </a:bodyPr>
            <a:lstStyle/>
            <a:p>
              <a:r>
                <a:rPr lang="en-US" sz="2000" b="1" noProof="1">
                  <a:latin typeface="News Cycle" panose="020B0604020202020204" charset="2"/>
                  <a:cs typeface="News Cycle" panose="020B0604020202020204" charset="2"/>
                </a:rPr>
                <a:t>02. PEOPLE</a:t>
              </a:r>
            </a:p>
          </p:txBody>
        </p:sp>
        <p:sp>
          <p:nvSpPr>
            <p:cNvPr id="95" name="TextBox 94">
              <a:extLst>
                <a:ext uri="{FF2B5EF4-FFF2-40B4-BE49-F238E27FC236}">
                  <a16:creationId xmlns:a16="http://schemas.microsoft.com/office/drawing/2014/main" id="{803793C9-9CA4-4513-89FB-8CF47D69D45F}"/>
                </a:ext>
              </a:extLst>
            </p:cNvPr>
            <p:cNvSpPr txBox="1"/>
            <p:nvPr/>
          </p:nvSpPr>
          <p:spPr>
            <a:xfrm>
              <a:off x="8921977" y="1925882"/>
              <a:ext cx="4267200" cy="533480"/>
            </a:xfrm>
            <a:prstGeom prst="rect">
              <a:avLst/>
            </a:prstGeom>
            <a:noFill/>
          </p:spPr>
          <p:txBody>
            <a:bodyPr wrap="square" lIns="0" rIns="0" rtlCol="0" anchor="t">
              <a:spAutoFit/>
            </a:bodyPr>
            <a:lstStyle/>
            <a:p>
              <a:pPr algn="just"/>
              <a:r>
                <a:rPr lang="en-US" sz="1000" noProof="1">
                  <a:latin typeface="News Cycle" panose="020B0604020202020204" charset="2"/>
                  <a:cs typeface="News Cycle" panose="020B0604020202020204" charset="2"/>
                </a:rPr>
                <a:t>Al-Futtaim performance on people metrics  engagement, succession planning, Emiratisation.</a:t>
              </a:r>
            </a:p>
          </p:txBody>
        </p:sp>
      </p:grpSp>
      <p:grpSp>
        <p:nvGrpSpPr>
          <p:cNvPr id="96" name="Group 95">
            <a:extLst>
              <a:ext uri="{FF2B5EF4-FFF2-40B4-BE49-F238E27FC236}">
                <a16:creationId xmlns:a16="http://schemas.microsoft.com/office/drawing/2014/main" id="{6B34B438-4FEF-47DF-A841-F7A6621079BC}"/>
              </a:ext>
            </a:extLst>
          </p:cNvPr>
          <p:cNvGrpSpPr/>
          <p:nvPr/>
        </p:nvGrpSpPr>
        <p:grpSpPr>
          <a:xfrm>
            <a:off x="813894" y="3672447"/>
            <a:ext cx="3200400" cy="923330"/>
            <a:chOff x="985281" y="2596987"/>
            <a:chExt cx="3155388" cy="1231105"/>
          </a:xfrm>
        </p:grpSpPr>
        <p:sp>
          <p:nvSpPr>
            <p:cNvPr id="97" name="TextBox 96">
              <a:extLst>
                <a:ext uri="{FF2B5EF4-FFF2-40B4-BE49-F238E27FC236}">
                  <a16:creationId xmlns:a16="http://schemas.microsoft.com/office/drawing/2014/main" id="{0EB04FFB-8587-43C0-B921-EF978C5A2CBA}"/>
                </a:ext>
              </a:extLst>
            </p:cNvPr>
            <p:cNvSpPr txBox="1"/>
            <p:nvPr/>
          </p:nvSpPr>
          <p:spPr>
            <a:xfrm>
              <a:off x="985281" y="2596987"/>
              <a:ext cx="3155388" cy="492442"/>
            </a:xfrm>
            <a:prstGeom prst="rect">
              <a:avLst/>
            </a:prstGeom>
            <a:noFill/>
          </p:spPr>
          <p:txBody>
            <a:bodyPr wrap="square" lIns="0" rIns="0" rtlCol="0" anchor="b">
              <a:spAutoFit/>
            </a:bodyPr>
            <a:lstStyle/>
            <a:p>
              <a:pPr algn="r"/>
              <a:r>
                <a:rPr lang="en-US" sz="1800" b="1" noProof="1">
                  <a:latin typeface="News Cycle" panose="020B0604020202020204" charset="2"/>
                  <a:cs typeface="News Cycle" panose="020B0604020202020204" charset="2"/>
                </a:rPr>
                <a:t>03. BUSINESS EXCELLENCE</a:t>
              </a:r>
            </a:p>
          </p:txBody>
        </p:sp>
        <p:sp>
          <p:nvSpPr>
            <p:cNvPr id="98" name="TextBox 97">
              <a:extLst>
                <a:ext uri="{FF2B5EF4-FFF2-40B4-BE49-F238E27FC236}">
                  <a16:creationId xmlns:a16="http://schemas.microsoft.com/office/drawing/2014/main" id="{0F9F4EB7-4FC4-473B-AED0-EC41C55C2E14}"/>
                </a:ext>
              </a:extLst>
            </p:cNvPr>
            <p:cNvSpPr txBox="1"/>
            <p:nvPr/>
          </p:nvSpPr>
          <p:spPr>
            <a:xfrm>
              <a:off x="985281" y="3089429"/>
              <a:ext cx="3155388" cy="738663"/>
            </a:xfrm>
            <a:prstGeom prst="rect">
              <a:avLst/>
            </a:prstGeom>
            <a:noFill/>
          </p:spPr>
          <p:txBody>
            <a:bodyPr wrap="square" lIns="0" rIns="0" rtlCol="0" anchor="t">
              <a:spAutoFit/>
            </a:bodyPr>
            <a:lstStyle/>
            <a:p>
              <a:pPr algn="just"/>
              <a:r>
                <a:rPr lang="en-US" sz="1000" noProof="1">
                  <a:latin typeface="News Cycle" panose="020B0604020202020204" charset="2"/>
                  <a:cs typeface="News Cycle" panose="020B0604020202020204" charset="2"/>
                </a:rPr>
                <a:t>The internal processes Al-Futtaim uses to get the work done. making sure we optimise performance efficiency &amp; effectiveness. Can also include major projects</a:t>
              </a:r>
            </a:p>
          </p:txBody>
        </p:sp>
      </p:grpSp>
      <p:grpSp>
        <p:nvGrpSpPr>
          <p:cNvPr id="99" name="Group 98">
            <a:extLst>
              <a:ext uri="{FF2B5EF4-FFF2-40B4-BE49-F238E27FC236}">
                <a16:creationId xmlns:a16="http://schemas.microsoft.com/office/drawing/2014/main" id="{401CD060-825B-4C35-96C7-F2CB8088FDFC}"/>
              </a:ext>
            </a:extLst>
          </p:cNvPr>
          <p:cNvGrpSpPr/>
          <p:nvPr/>
        </p:nvGrpSpPr>
        <p:grpSpPr>
          <a:xfrm>
            <a:off x="813894" y="1823598"/>
            <a:ext cx="3200400" cy="798340"/>
            <a:chOff x="332936" y="2555951"/>
            <a:chExt cx="4267200" cy="1064452"/>
          </a:xfrm>
        </p:grpSpPr>
        <p:sp>
          <p:nvSpPr>
            <p:cNvPr id="100" name="TextBox 99">
              <a:extLst>
                <a:ext uri="{FF2B5EF4-FFF2-40B4-BE49-F238E27FC236}">
                  <a16:creationId xmlns:a16="http://schemas.microsoft.com/office/drawing/2014/main" id="{B153412A-FBDD-4E81-8779-A25395198CE3}"/>
                </a:ext>
              </a:extLst>
            </p:cNvPr>
            <p:cNvSpPr txBox="1"/>
            <p:nvPr/>
          </p:nvSpPr>
          <p:spPr>
            <a:xfrm>
              <a:off x="332936" y="2555951"/>
              <a:ext cx="4267200" cy="533480"/>
            </a:xfrm>
            <a:prstGeom prst="rect">
              <a:avLst/>
            </a:prstGeom>
            <a:noFill/>
          </p:spPr>
          <p:txBody>
            <a:bodyPr wrap="square" lIns="0" rIns="0" rtlCol="0" anchor="b">
              <a:spAutoFit/>
            </a:bodyPr>
            <a:lstStyle/>
            <a:p>
              <a:pPr algn="r"/>
              <a:r>
                <a:rPr lang="en-US" sz="2000" b="1" noProof="1">
                  <a:latin typeface="News Cycle" panose="020B0604020202020204" charset="2"/>
                  <a:cs typeface="News Cycle" panose="020B0604020202020204" charset="2"/>
                </a:rPr>
                <a:t>04. FINANCIAL</a:t>
              </a:r>
            </a:p>
          </p:txBody>
        </p:sp>
        <p:sp>
          <p:nvSpPr>
            <p:cNvPr id="101" name="TextBox 100">
              <a:extLst>
                <a:ext uri="{FF2B5EF4-FFF2-40B4-BE49-F238E27FC236}">
                  <a16:creationId xmlns:a16="http://schemas.microsoft.com/office/drawing/2014/main" id="{701E67C9-55FF-4A68-BA42-8DB5A054D9F0}"/>
                </a:ext>
              </a:extLst>
            </p:cNvPr>
            <p:cNvSpPr txBox="1"/>
            <p:nvPr/>
          </p:nvSpPr>
          <p:spPr>
            <a:xfrm>
              <a:off x="332936" y="3086923"/>
              <a:ext cx="4267200" cy="533480"/>
            </a:xfrm>
            <a:prstGeom prst="rect">
              <a:avLst/>
            </a:prstGeom>
            <a:noFill/>
          </p:spPr>
          <p:txBody>
            <a:bodyPr wrap="square" lIns="0" rIns="0" rtlCol="0" anchor="t">
              <a:spAutoFit/>
            </a:bodyPr>
            <a:lstStyle/>
            <a:p>
              <a:pPr algn="just"/>
              <a:r>
                <a:rPr lang="en-US" sz="1000" noProof="1">
                  <a:latin typeface="News Cycle" panose="020B0604020202020204" charset="2"/>
                  <a:cs typeface="News Cycle" panose="020B0604020202020204" charset="2"/>
                </a:rPr>
                <a:t>KPIs of how well Al-Futtaim is performing financially, including revenue, profitability and expenses.</a:t>
              </a:r>
            </a:p>
          </p:txBody>
        </p:sp>
      </p:grpSp>
      <p:sp>
        <p:nvSpPr>
          <p:cNvPr id="103" name="TextBox 102">
            <a:extLst>
              <a:ext uri="{FF2B5EF4-FFF2-40B4-BE49-F238E27FC236}">
                <a16:creationId xmlns:a16="http://schemas.microsoft.com/office/drawing/2014/main" id="{E6E72FDF-1083-4022-8E95-292CB622A64D}"/>
              </a:ext>
            </a:extLst>
          </p:cNvPr>
          <p:cNvSpPr txBox="1"/>
          <p:nvPr/>
        </p:nvSpPr>
        <p:spPr>
          <a:xfrm>
            <a:off x="3497477" y="2964561"/>
            <a:ext cx="2271616" cy="563616"/>
          </a:xfrm>
          <a:prstGeom prst="rect">
            <a:avLst/>
          </a:prstGeom>
          <a:noFill/>
        </p:spPr>
        <p:txBody>
          <a:bodyPr wrap="square">
            <a:spAutoFit/>
          </a:bodyPr>
          <a:lstStyle/>
          <a:p>
            <a:pPr marL="0" marR="0" algn="ctr">
              <a:lnSpc>
                <a:spcPct val="125000"/>
              </a:lnSpc>
              <a:spcBef>
                <a:spcPts val="0"/>
              </a:spcBef>
              <a:spcAft>
                <a:spcPts val="800"/>
              </a:spcAft>
            </a:pPr>
            <a:r>
              <a:rPr lang="en-IN" sz="1000" b="1" dirty="0">
                <a:solidFill>
                  <a:srgbClr val="1F4E79"/>
                </a:solidFill>
                <a:effectLst/>
                <a:latin typeface="News Cycle" panose="020B0604020202020204" charset="2"/>
                <a:ea typeface="Roboto" panose="02000000000000000000" pitchFamily="2" charset="0"/>
                <a:cs typeface="News Cycle" panose="020B0604020202020204" charset="2"/>
              </a:rPr>
              <a:t>AL-FUTTAIM VALUES</a:t>
            </a:r>
            <a:endParaRPr lang="en-US" sz="1000" dirty="0">
              <a:latin typeface="News Cycle" panose="020B0604020202020204" charset="2"/>
              <a:ea typeface="Roboto" panose="02000000000000000000" pitchFamily="2" charset="0"/>
              <a:cs typeface="News Cycle" panose="020B0604020202020204" charset="2"/>
            </a:endParaRPr>
          </a:p>
          <a:p>
            <a:pPr marL="0" marR="0" algn="ctr">
              <a:lnSpc>
                <a:spcPct val="125000"/>
              </a:lnSpc>
              <a:spcBef>
                <a:spcPts val="0"/>
              </a:spcBef>
              <a:spcAft>
                <a:spcPts val="800"/>
              </a:spcAft>
            </a:pPr>
            <a:r>
              <a:rPr lang="en-IN" sz="1000" b="1" dirty="0">
                <a:solidFill>
                  <a:srgbClr val="1F4E79"/>
                </a:solidFill>
                <a:effectLst/>
                <a:latin typeface="News Cycle" panose="020B0604020202020204" charset="2"/>
                <a:ea typeface="Roboto" panose="02000000000000000000" pitchFamily="2" charset="0"/>
                <a:cs typeface="News Cycle" panose="020B0604020202020204" charset="2"/>
              </a:rPr>
              <a:t>LEADERSHIP COMPETENCIES</a:t>
            </a:r>
            <a:endParaRPr lang="en-US" sz="1000" dirty="0">
              <a:effectLst/>
              <a:latin typeface="News Cycle" panose="020B0604020202020204" charset="2"/>
              <a:ea typeface="Roboto" panose="02000000000000000000" pitchFamily="2" charset="0"/>
              <a:cs typeface="News Cycle" panose="020B0604020202020204" charset="2"/>
            </a:endParaRPr>
          </a:p>
        </p:txBody>
      </p:sp>
      <p:sp>
        <p:nvSpPr>
          <p:cNvPr id="2" name="Rectangle 1">
            <a:extLst>
              <a:ext uri="{FF2B5EF4-FFF2-40B4-BE49-F238E27FC236}">
                <a16:creationId xmlns:a16="http://schemas.microsoft.com/office/drawing/2014/main" id="{2EE3BA1A-F337-08A1-69B7-0745E0A2DE10}"/>
              </a:ext>
            </a:extLst>
          </p:cNvPr>
          <p:cNvSpPr/>
          <p:nvPr/>
        </p:nvSpPr>
        <p:spPr>
          <a:xfrm>
            <a:off x="66817" y="543026"/>
            <a:ext cx="8455913"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Meeting owner to explain how BSC translated into Divisional/Functional goals &amp; how Al-Futtaim use this to measure the performance of its employees and provides clarity and transparency to those employees and businesses in order for them to develop in their own roles and contribute to the progress of the organisation.</a:t>
            </a:r>
          </a:p>
        </p:txBody>
      </p:sp>
    </p:spTree>
    <p:extLst>
      <p:ext uri="{BB962C8B-B14F-4D97-AF65-F5344CB8AC3E}">
        <p14:creationId xmlns:p14="http://schemas.microsoft.com/office/powerpoint/2010/main" val="23606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03B83-352E-AE63-B5A4-FAFB313F28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3" name="Google Shape;273;p27">
            <a:extLst>
              <a:ext uri="{FF2B5EF4-FFF2-40B4-BE49-F238E27FC236}">
                <a16:creationId xmlns:a16="http://schemas.microsoft.com/office/drawing/2014/main" id="{03507917-E48C-1F09-5151-E74948D4CA19}"/>
              </a:ext>
            </a:extLst>
          </p:cNvPr>
          <p:cNvSpPr txBox="1">
            <a:spLocks/>
          </p:cNvSpPr>
          <p:nvPr/>
        </p:nvSpPr>
        <p:spPr>
          <a:xfrm>
            <a:off x="56644" y="2015520"/>
            <a:ext cx="8100128"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algn="ctr">
              <a:lnSpc>
                <a:spcPct val="100000"/>
              </a:lnSpc>
            </a:pPr>
            <a:r>
              <a:rPr lang="en" sz="3600" dirty="0">
                <a:solidFill>
                  <a:schemeClr val="accent3"/>
                </a:solidFill>
                <a:highlight>
                  <a:schemeClr val="accent4"/>
                </a:highlight>
              </a:rPr>
              <a:t>MAKE A CONTRIBUTION. LEAVE A LEAGACY</a:t>
            </a:r>
          </a:p>
        </p:txBody>
      </p:sp>
    </p:spTree>
    <p:extLst>
      <p:ext uri="{BB962C8B-B14F-4D97-AF65-F5344CB8AC3E}">
        <p14:creationId xmlns:p14="http://schemas.microsoft.com/office/powerpoint/2010/main" val="2977337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550500" y="2225559"/>
            <a:ext cx="3694500" cy="88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Thank you for your time!</a:t>
            </a:r>
            <a:endParaRPr sz="4800" dirty="0"/>
          </a:p>
        </p:txBody>
      </p:sp>
      <p:sp>
        <p:nvSpPr>
          <p:cNvPr id="386" name="Google Shape;386;p34"/>
          <p:cNvSpPr txBox="1">
            <a:spLocks noGrp="1"/>
          </p:cNvSpPr>
          <p:nvPr>
            <p:ph type="body" idx="1"/>
          </p:nvPr>
        </p:nvSpPr>
        <p:spPr>
          <a:xfrm>
            <a:off x="550500" y="3144978"/>
            <a:ext cx="3694500" cy="190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t>Any questions?</a:t>
            </a:r>
            <a:endParaRPr sz="3200" b="1" dirty="0"/>
          </a:p>
        </p:txBody>
      </p:sp>
      <p:sp>
        <p:nvSpPr>
          <p:cNvPr id="387" name="Google Shape;387;p34"/>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accent1"/>
                </a:solidFill>
              </a:rPr>
              <a:t>25</a:t>
            </a:fld>
            <a:endParaRPr dirty="0">
              <a:solidFill>
                <a:schemeClr val="accent1"/>
              </a:solidFill>
            </a:endParaRPr>
          </a:p>
        </p:txBody>
      </p:sp>
      <p:pic>
        <p:nvPicPr>
          <p:cNvPr id="388" name="Google Shape;388;p34"/>
          <p:cNvPicPr preferRelativeResize="0"/>
          <p:nvPr/>
        </p:nvPicPr>
        <p:blipFill>
          <a:blip r:embed="rId3"/>
          <a:srcRect l="23985" r="23985"/>
          <a:stretch/>
        </p:blipFill>
        <p:spPr>
          <a:xfrm>
            <a:off x="4648220" y="-3176"/>
            <a:ext cx="4343382" cy="5157216"/>
          </a:xfrm>
          <a:custGeom>
            <a:avLst/>
            <a:gdLst/>
            <a:ahLst/>
            <a:cxnLst/>
            <a:rect l="l" t="t" r="r" b="b"/>
            <a:pathLst>
              <a:path w="21600" h="21600" extrusionOk="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23B9A-C1EE-4061-BAF2-E1C908B7D9C4}"/>
              </a:ext>
            </a:extLst>
          </p:cNvPr>
          <p:cNvSpPr>
            <a:spLocks noGrp="1"/>
          </p:cNvSpPr>
          <p:nvPr>
            <p:ph type="title" idx="4294967295"/>
          </p:nvPr>
        </p:nvSpPr>
        <p:spPr>
          <a:xfrm>
            <a:off x="210207" y="80613"/>
            <a:ext cx="6107113" cy="395287"/>
          </a:xfrm>
        </p:spPr>
        <p:txBody>
          <a:bodyPr/>
          <a:lstStyle/>
          <a:p>
            <a:r>
              <a:rPr lang="en-US" sz="2800" dirty="0">
                <a:solidFill>
                  <a:srgbClr val="00B0F0"/>
                </a:solidFill>
              </a:rPr>
              <a:t>Guideline for HRBP</a:t>
            </a:r>
          </a:p>
        </p:txBody>
      </p:sp>
      <p:sp>
        <p:nvSpPr>
          <p:cNvPr id="3" name="Content Placeholder 4">
            <a:extLst>
              <a:ext uri="{FF2B5EF4-FFF2-40B4-BE49-F238E27FC236}">
                <a16:creationId xmlns:a16="http://schemas.microsoft.com/office/drawing/2014/main" id="{62F91D48-CF67-4B1D-901A-7EE2564876BE}"/>
              </a:ext>
            </a:extLst>
          </p:cNvPr>
          <p:cNvSpPr txBox="1">
            <a:spLocks/>
          </p:cNvSpPr>
          <p:nvPr/>
        </p:nvSpPr>
        <p:spPr>
          <a:xfrm>
            <a:off x="210207" y="775012"/>
            <a:ext cx="8092440" cy="4193498"/>
          </a:xfrm>
          <a:prstGeom prst="rect">
            <a:avLst/>
          </a:prstGeom>
          <a:solidFill>
            <a:schemeClr val="bg1">
              <a:lumMod val="95000"/>
            </a:schemeClr>
          </a:solidFill>
        </p:spPr>
        <p:txBody>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450"/>
              </a:spcAft>
              <a:buNone/>
              <a:defRPr/>
            </a:pPr>
            <a:r>
              <a:rPr lang="en-US" altLang="en-US" sz="1400" dirty="0">
                <a:latin typeface="News Cycle" panose="020B0604020202020204" charset="2"/>
              </a:rPr>
              <a:t>This toolkit </a:t>
            </a:r>
            <a:r>
              <a:rPr lang="en-US" altLang="en-US" sz="1400" dirty="0">
                <a:solidFill>
                  <a:srgbClr val="000000"/>
                </a:solidFill>
                <a:latin typeface="News Cycle" panose="020B0604020202020204" charset="2"/>
              </a:rPr>
              <a:t>is to ensure that our Leaders/Division heads/People managers </a:t>
            </a:r>
            <a:r>
              <a:rPr lang="en-US" altLang="en-US" sz="1400" dirty="0">
                <a:latin typeface="News Cycle" panose="020B0604020202020204" charset="2"/>
              </a:rPr>
              <a:t>have effective goal setting with their teams &amp; successfully cascade goals through a top-down approach</a:t>
            </a:r>
            <a:r>
              <a:rPr lang="en-US" altLang="en-US" sz="1400" dirty="0">
                <a:solidFill>
                  <a:srgbClr val="000000"/>
                </a:solidFill>
                <a:latin typeface="News Cycle" panose="020B0604020202020204" charset="2"/>
              </a:rPr>
              <a:t>. Throughout this toolkit, you may customize slides &amp; include accurate information about your </a:t>
            </a:r>
            <a:r>
              <a:rPr lang="en-IN" sz="1400" dirty="0">
                <a:solidFill>
                  <a:schemeClr val="tx1"/>
                </a:solidFill>
                <a:latin typeface="News Cycle" panose="020B0604020202020204" charset="2"/>
              </a:rPr>
              <a:t>Divisional/Functional strategic priorities </a:t>
            </a:r>
            <a:r>
              <a:rPr lang="en-US" altLang="en-US" sz="1400" dirty="0">
                <a:latin typeface="News Cycle" panose="020B0604020202020204" charset="2"/>
              </a:rPr>
              <a:t>as you see fit. </a:t>
            </a:r>
          </a:p>
          <a:p>
            <a:pPr marL="0" indent="0">
              <a:spcAft>
                <a:spcPts val="600"/>
              </a:spcAft>
              <a:buNone/>
            </a:pPr>
            <a:r>
              <a:rPr lang="en-US" sz="1400" b="1" dirty="0">
                <a:latin typeface="News Cycle" panose="020B0604020202020204" charset="2"/>
                <a:cs typeface="Arial" panose="020B0604020202020204" pitchFamily="34" charset="0"/>
              </a:rPr>
              <a:t>Meeting Structure: </a:t>
            </a:r>
          </a:p>
          <a:p>
            <a:pPr>
              <a:spcAft>
                <a:spcPts val="600"/>
              </a:spcAft>
              <a:buClr>
                <a:srgbClr val="0070C0"/>
              </a:buClr>
            </a:pPr>
            <a:r>
              <a:rPr lang="en-US" sz="1400" dirty="0">
                <a:latin typeface="News Cycle" panose="020B0604020202020204" charset="2"/>
                <a:cs typeface="Arial" panose="020B0604020202020204" pitchFamily="34" charset="0"/>
              </a:rPr>
              <a:t>Preferable face to face. When booking the venue, think about having enough space for teams to break out for discussions and work. </a:t>
            </a:r>
          </a:p>
          <a:p>
            <a:pPr>
              <a:spcAft>
                <a:spcPts val="600"/>
              </a:spcAft>
              <a:buClr>
                <a:srgbClr val="0070C0"/>
              </a:buClr>
            </a:pPr>
            <a:r>
              <a:rPr lang="en-US" sz="1400" dirty="0">
                <a:latin typeface="News Cycle" panose="020B0604020202020204" charset="2"/>
                <a:cs typeface="Arial" panose="020B0604020202020204" pitchFamily="34" charset="0"/>
              </a:rPr>
              <a:t>In case of remote locations make sure to send activities by e-mail prior to your meeting.</a:t>
            </a:r>
          </a:p>
          <a:p>
            <a:pPr>
              <a:spcAft>
                <a:spcPts val="600"/>
              </a:spcAft>
              <a:buClr>
                <a:srgbClr val="0070C0"/>
              </a:buClr>
            </a:pPr>
            <a:r>
              <a:rPr lang="en-US" sz="1400" dirty="0">
                <a:latin typeface="News Cycle" panose="020B0604020202020204" charset="2"/>
                <a:cs typeface="Arial" panose="020B0604020202020204" pitchFamily="34" charset="0"/>
              </a:rPr>
              <a:t>Ensure that there is one moderator for each 5 - 6 attendees to help you with group activities. Moderators can be from the business or HR, Moderators needs to be well trained on how to facilitate the discussion and how to construct SMART objectives.</a:t>
            </a:r>
          </a:p>
          <a:p>
            <a:pPr marL="0" indent="0">
              <a:spcAft>
                <a:spcPts val="600"/>
              </a:spcAft>
              <a:buNone/>
            </a:pPr>
            <a:r>
              <a:rPr lang="en-US" sz="1400" b="1" dirty="0">
                <a:latin typeface="News Cycle" panose="020B0604020202020204" charset="2"/>
                <a:cs typeface="Arial" panose="020B0604020202020204" pitchFamily="34" charset="0"/>
              </a:rPr>
              <a:t>Meeting Set up:</a:t>
            </a:r>
          </a:p>
          <a:p>
            <a:pPr marL="0" indent="0">
              <a:spcAft>
                <a:spcPts val="600"/>
              </a:spcAft>
              <a:buNone/>
            </a:pPr>
            <a:r>
              <a:rPr lang="en-US" sz="1400" dirty="0">
                <a:latin typeface="News Cycle" panose="020B0604020202020204" charset="2"/>
                <a:cs typeface="Arial" panose="020B0604020202020204" pitchFamily="34" charset="0"/>
              </a:rPr>
              <a:t>The recommendation is to have the manager with their N-1 team members. The meeting is to be led by the manager and facilitated by the HRBP. Keep in mind that ideally you have a facilitator on each table group to facilitate the discussion</a:t>
            </a:r>
          </a:p>
          <a:p>
            <a:pPr marL="0" indent="0">
              <a:spcAft>
                <a:spcPts val="600"/>
              </a:spcAft>
              <a:buNone/>
            </a:pPr>
            <a:r>
              <a:rPr lang="en-US" sz="1400" b="1" dirty="0">
                <a:latin typeface="News Cycle" panose="020B0604020202020204" charset="2"/>
                <a:cs typeface="Arial" panose="020B0604020202020204" pitchFamily="34" charset="0"/>
              </a:rPr>
              <a:t>Time Required</a:t>
            </a:r>
          </a:p>
          <a:p>
            <a:pPr marL="0" indent="0">
              <a:spcAft>
                <a:spcPts val="600"/>
              </a:spcAft>
              <a:buNone/>
            </a:pPr>
            <a:r>
              <a:rPr lang="en-US" sz="1400" dirty="0">
                <a:latin typeface="News Cycle" panose="020B0604020202020204" charset="2"/>
                <a:cs typeface="Arial" panose="020B0604020202020204" pitchFamily="34" charset="0"/>
              </a:rPr>
              <a:t>3 - 4 Hours </a:t>
            </a:r>
          </a:p>
          <a:p>
            <a:pPr marL="0" indent="0">
              <a:spcAft>
                <a:spcPts val="600"/>
              </a:spcAft>
              <a:buNone/>
            </a:pPr>
            <a:endParaRPr lang="en-US" sz="1400" b="1" dirty="0">
              <a:latin typeface="News Cycle" panose="020B0604020202020204" charset="2"/>
              <a:cs typeface="Arial" panose="020B0604020202020204" pitchFamily="34" charset="0"/>
            </a:endParaRPr>
          </a:p>
          <a:p>
            <a:pPr marL="0" indent="0">
              <a:spcAft>
                <a:spcPts val="600"/>
              </a:spcAft>
              <a:buNone/>
            </a:pPr>
            <a:r>
              <a:rPr lang="en-US" sz="1400" dirty="0">
                <a:latin typeface="News Cycle" panose="020B0604020202020204" charset="2"/>
                <a:cs typeface="Arial" panose="020B0604020202020204" pitchFamily="34" charset="0"/>
              </a:rPr>
              <a:t> </a:t>
            </a:r>
          </a:p>
          <a:p>
            <a:pPr marL="0" indent="0">
              <a:spcAft>
                <a:spcPts val="0"/>
              </a:spcAft>
              <a:buNone/>
              <a:defRPr/>
            </a:pPr>
            <a:endParaRPr lang="en-US" altLang="en-US" sz="450" dirty="0">
              <a:solidFill>
                <a:srgbClr val="000000"/>
              </a:solidFill>
              <a:latin typeface="News Cycle" panose="020B0604020202020204" charset="2"/>
            </a:endParaRPr>
          </a:p>
          <a:p>
            <a:pPr>
              <a:spcAft>
                <a:spcPts val="450"/>
              </a:spcAft>
              <a:defRPr/>
            </a:pPr>
            <a:endParaRPr lang="en-US" sz="900" dirty="0">
              <a:latin typeface="News Cycle" panose="020B0604020202020204" charset="2"/>
            </a:endParaRPr>
          </a:p>
        </p:txBody>
      </p:sp>
    </p:spTree>
    <p:extLst>
      <p:ext uri="{BB962C8B-B14F-4D97-AF65-F5344CB8AC3E}">
        <p14:creationId xmlns:p14="http://schemas.microsoft.com/office/powerpoint/2010/main" val="243234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E8AA-8884-4417-A231-6532E58F41D2}"/>
              </a:ext>
            </a:extLst>
          </p:cNvPr>
          <p:cNvSpPr>
            <a:spLocks noGrp="1"/>
          </p:cNvSpPr>
          <p:nvPr>
            <p:ph type="title" idx="4294967295"/>
          </p:nvPr>
        </p:nvSpPr>
        <p:spPr>
          <a:xfrm>
            <a:off x="134654" y="233875"/>
            <a:ext cx="8455025" cy="334962"/>
          </a:xfrm>
        </p:spPr>
        <p:txBody>
          <a:bodyPr/>
          <a:lstStyle/>
          <a:p>
            <a:r>
              <a:rPr lang="en-US" sz="2800" dirty="0">
                <a:sym typeface="Roboto Slab"/>
              </a:rPr>
              <a:t>Objective of Goal Setting Meeting  </a:t>
            </a:r>
          </a:p>
        </p:txBody>
      </p:sp>
      <p:grpSp>
        <p:nvGrpSpPr>
          <p:cNvPr id="6" name="Group 5">
            <a:extLst>
              <a:ext uri="{FF2B5EF4-FFF2-40B4-BE49-F238E27FC236}">
                <a16:creationId xmlns:a16="http://schemas.microsoft.com/office/drawing/2014/main" id="{74E24BB4-4C38-4AC2-BA9E-2D29B2040B72}"/>
              </a:ext>
            </a:extLst>
          </p:cNvPr>
          <p:cNvGrpSpPr/>
          <p:nvPr/>
        </p:nvGrpSpPr>
        <p:grpSpPr>
          <a:xfrm>
            <a:off x="217989" y="1476268"/>
            <a:ext cx="3548034" cy="2492119"/>
            <a:chOff x="2468034" y="2046741"/>
            <a:chExt cx="4272509" cy="2967563"/>
          </a:xfrm>
        </p:grpSpPr>
        <p:sp>
          <p:nvSpPr>
            <p:cNvPr id="7" name="Freeform 28">
              <a:extLst>
                <a:ext uri="{FF2B5EF4-FFF2-40B4-BE49-F238E27FC236}">
                  <a16:creationId xmlns:a16="http://schemas.microsoft.com/office/drawing/2014/main" id="{29A2E88C-A3ED-4AB7-89CE-61E84F6CA9C9}"/>
                </a:ext>
              </a:extLst>
            </p:cNvPr>
            <p:cNvSpPr/>
            <p:nvPr/>
          </p:nvSpPr>
          <p:spPr>
            <a:xfrm>
              <a:off x="4689232" y="2046741"/>
              <a:ext cx="2051311" cy="2963333"/>
            </a:xfrm>
            <a:custGeom>
              <a:avLst/>
              <a:gdLst>
                <a:gd name="connsiteX0" fmla="*/ 0 w 2108200"/>
                <a:gd name="connsiteY0" fmla="*/ 0 h 2963333"/>
                <a:gd name="connsiteX1" fmla="*/ 2023533 w 2108200"/>
                <a:gd name="connsiteY1" fmla="*/ 0 h 2963333"/>
                <a:gd name="connsiteX2" fmla="*/ 2023533 w 2108200"/>
                <a:gd name="connsiteY2" fmla="*/ 220133 h 2963333"/>
                <a:gd name="connsiteX3" fmla="*/ 2023533 w 2108200"/>
                <a:gd name="connsiteY3" fmla="*/ 2963333 h 2963333"/>
                <a:gd name="connsiteX4" fmla="*/ 2108200 w 2108200"/>
                <a:gd name="connsiteY4" fmla="*/ 2963333 h 2963333"/>
                <a:gd name="connsiteX0" fmla="*/ 0 w 2023533"/>
                <a:gd name="connsiteY0" fmla="*/ 0 h 2963333"/>
                <a:gd name="connsiteX1" fmla="*/ 2023533 w 2023533"/>
                <a:gd name="connsiteY1" fmla="*/ 0 h 2963333"/>
                <a:gd name="connsiteX2" fmla="*/ 2023533 w 2023533"/>
                <a:gd name="connsiteY2" fmla="*/ 220133 h 2963333"/>
                <a:gd name="connsiteX3" fmla="*/ 2023533 w 2023533"/>
                <a:gd name="connsiteY3" fmla="*/ 2963333 h 2963333"/>
              </a:gdLst>
              <a:ahLst/>
              <a:cxnLst>
                <a:cxn ang="0">
                  <a:pos x="connsiteX0" y="connsiteY0"/>
                </a:cxn>
                <a:cxn ang="0">
                  <a:pos x="connsiteX1" y="connsiteY1"/>
                </a:cxn>
                <a:cxn ang="0">
                  <a:pos x="connsiteX2" y="connsiteY2"/>
                </a:cxn>
                <a:cxn ang="0">
                  <a:pos x="connsiteX3" y="connsiteY3"/>
                </a:cxn>
              </a:cxnLst>
              <a:rect l="l" t="t" r="r" b="b"/>
              <a:pathLst>
                <a:path w="2023533" h="2963333">
                  <a:moveTo>
                    <a:pt x="0" y="0"/>
                  </a:moveTo>
                  <a:lnTo>
                    <a:pt x="2023533" y="0"/>
                  </a:lnTo>
                  <a:lnTo>
                    <a:pt x="2023533" y="220133"/>
                  </a:lnTo>
                  <a:lnTo>
                    <a:pt x="2023533" y="2963333"/>
                  </a:lnTo>
                </a:path>
              </a:pathLst>
            </a:cu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latin typeface="News Cycle" panose="020B0604020202020204" charset="2"/>
              </a:endParaRPr>
            </a:p>
          </p:txBody>
        </p:sp>
        <p:grpSp>
          <p:nvGrpSpPr>
            <p:cNvPr id="8" name="Group 7">
              <a:extLst>
                <a:ext uri="{FF2B5EF4-FFF2-40B4-BE49-F238E27FC236}">
                  <a16:creationId xmlns:a16="http://schemas.microsoft.com/office/drawing/2014/main" id="{8DE3B9E9-C6EB-464F-ABA9-52A813F469B4}"/>
                </a:ext>
              </a:extLst>
            </p:cNvPr>
            <p:cNvGrpSpPr/>
            <p:nvPr/>
          </p:nvGrpSpPr>
          <p:grpSpPr>
            <a:xfrm>
              <a:off x="2468034" y="2051889"/>
              <a:ext cx="4207932" cy="2962415"/>
              <a:chOff x="369734" y="1486815"/>
              <a:chExt cx="4207932" cy="2962415"/>
            </a:xfrm>
          </p:grpSpPr>
          <p:sp>
            <p:nvSpPr>
              <p:cNvPr id="10" name="Triangle 13">
                <a:extLst>
                  <a:ext uri="{FF2B5EF4-FFF2-40B4-BE49-F238E27FC236}">
                    <a16:creationId xmlns:a16="http://schemas.microsoft.com/office/drawing/2014/main" id="{035203BA-40DC-4E59-B29B-B108285EC424}"/>
                  </a:ext>
                </a:extLst>
              </p:cNvPr>
              <p:cNvSpPr/>
              <p:nvPr/>
            </p:nvSpPr>
            <p:spPr>
              <a:xfrm>
                <a:off x="394678" y="1486815"/>
                <a:ext cx="4158045" cy="2962415"/>
              </a:xfrm>
              <a:prstGeom prst="triangl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News Cycle" panose="020B0604020202020204" charset="2"/>
                </a:endParaRPr>
              </a:p>
            </p:txBody>
          </p:sp>
          <p:sp>
            <p:nvSpPr>
              <p:cNvPr id="11" name="TextBox 10">
                <a:extLst>
                  <a:ext uri="{FF2B5EF4-FFF2-40B4-BE49-F238E27FC236}">
                    <a16:creationId xmlns:a16="http://schemas.microsoft.com/office/drawing/2014/main" id="{0A81FD5D-8788-47BA-8B6B-06911E6BF753}"/>
                  </a:ext>
                </a:extLst>
              </p:cNvPr>
              <p:cNvSpPr txBox="1"/>
              <p:nvPr/>
            </p:nvSpPr>
            <p:spPr>
              <a:xfrm>
                <a:off x="2082813" y="1995557"/>
                <a:ext cx="781781" cy="274870"/>
              </a:xfrm>
              <a:prstGeom prst="rect">
                <a:avLst/>
              </a:prstGeom>
              <a:noFill/>
            </p:spPr>
            <p:txBody>
              <a:bodyPr wrap="none" lIns="0" rIns="0" rtlCol="0">
                <a:spAutoFit/>
              </a:bodyPr>
              <a:lstStyle/>
              <a:p>
                <a:pPr algn="ctr"/>
                <a:r>
                  <a:rPr lang="en-US" sz="900" dirty="0">
                    <a:latin typeface="News Cycle" panose="020B0604020202020204" charset="2"/>
                  </a:rPr>
                  <a:t>Vice Chairman</a:t>
                </a:r>
              </a:p>
            </p:txBody>
          </p:sp>
          <p:sp>
            <p:nvSpPr>
              <p:cNvPr id="12" name="TextBox 11">
                <a:extLst>
                  <a:ext uri="{FF2B5EF4-FFF2-40B4-BE49-F238E27FC236}">
                    <a16:creationId xmlns:a16="http://schemas.microsoft.com/office/drawing/2014/main" id="{EB76906A-7852-4CCE-959F-6ECD174F4DFF}"/>
                  </a:ext>
                </a:extLst>
              </p:cNvPr>
              <p:cNvSpPr txBox="1"/>
              <p:nvPr/>
            </p:nvSpPr>
            <p:spPr>
              <a:xfrm>
                <a:off x="1683243" y="2495394"/>
                <a:ext cx="1580934" cy="274870"/>
              </a:xfrm>
              <a:prstGeom prst="rect">
                <a:avLst/>
              </a:prstGeom>
              <a:noFill/>
            </p:spPr>
            <p:txBody>
              <a:bodyPr wrap="none" lIns="0" rIns="0" rtlCol="0">
                <a:spAutoFit/>
              </a:bodyPr>
              <a:lstStyle/>
              <a:p>
                <a:pPr algn="ctr"/>
                <a:r>
                  <a:rPr lang="en-US" sz="900" dirty="0">
                    <a:latin typeface="News Cycle" panose="020B0604020202020204" charset="2"/>
                  </a:rPr>
                  <a:t>Division/Function Leadership</a:t>
                </a:r>
              </a:p>
            </p:txBody>
          </p:sp>
          <p:sp>
            <p:nvSpPr>
              <p:cNvPr id="13" name="TextBox 12">
                <a:extLst>
                  <a:ext uri="{FF2B5EF4-FFF2-40B4-BE49-F238E27FC236}">
                    <a16:creationId xmlns:a16="http://schemas.microsoft.com/office/drawing/2014/main" id="{2D8F471C-0793-4FFE-8DD1-3521DFF47F13}"/>
                  </a:ext>
                </a:extLst>
              </p:cNvPr>
              <p:cNvSpPr txBox="1"/>
              <p:nvPr/>
            </p:nvSpPr>
            <p:spPr>
              <a:xfrm>
                <a:off x="1976649" y="2995231"/>
                <a:ext cx="994116" cy="274870"/>
              </a:xfrm>
              <a:prstGeom prst="rect">
                <a:avLst/>
              </a:prstGeom>
              <a:noFill/>
            </p:spPr>
            <p:txBody>
              <a:bodyPr wrap="none" lIns="0" rIns="0" rtlCol="0">
                <a:spAutoFit/>
              </a:bodyPr>
              <a:lstStyle/>
              <a:p>
                <a:pPr algn="ctr"/>
                <a:r>
                  <a:rPr lang="en-US" sz="900" dirty="0">
                    <a:latin typeface="News Cycle" panose="020B0604020202020204" charset="2"/>
                  </a:rPr>
                  <a:t>Department heads</a:t>
                </a:r>
              </a:p>
            </p:txBody>
          </p:sp>
          <p:sp>
            <p:nvSpPr>
              <p:cNvPr id="14" name="TextBox 13">
                <a:extLst>
                  <a:ext uri="{FF2B5EF4-FFF2-40B4-BE49-F238E27FC236}">
                    <a16:creationId xmlns:a16="http://schemas.microsoft.com/office/drawing/2014/main" id="{3A6E982C-6277-46BE-AD0B-DFFFADF423F0}"/>
                  </a:ext>
                </a:extLst>
              </p:cNvPr>
              <p:cNvSpPr txBox="1"/>
              <p:nvPr/>
            </p:nvSpPr>
            <p:spPr>
              <a:xfrm>
                <a:off x="2009461" y="3495071"/>
                <a:ext cx="928485" cy="274870"/>
              </a:xfrm>
              <a:prstGeom prst="rect">
                <a:avLst/>
              </a:prstGeom>
              <a:noFill/>
            </p:spPr>
            <p:txBody>
              <a:bodyPr wrap="none" lIns="0" rIns="0" rtlCol="0">
                <a:spAutoFit/>
              </a:bodyPr>
              <a:lstStyle/>
              <a:p>
                <a:pPr algn="ctr"/>
                <a:r>
                  <a:rPr lang="en-US" sz="900" dirty="0">
                    <a:latin typeface="News Cycle" panose="020B0604020202020204" charset="2"/>
                  </a:rPr>
                  <a:t>People Managers</a:t>
                </a:r>
              </a:p>
            </p:txBody>
          </p:sp>
          <p:sp>
            <p:nvSpPr>
              <p:cNvPr id="15" name="TextBox 14">
                <a:extLst>
                  <a:ext uri="{FF2B5EF4-FFF2-40B4-BE49-F238E27FC236}">
                    <a16:creationId xmlns:a16="http://schemas.microsoft.com/office/drawing/2014/main" id="{EC1F7D36-7B9A-40F5-AAE2-40450954C38F}"/>
                  </a:ext>
                </a:extLst>
              </p:cNvPr>
              <p:cNvSpPr txBox="1"/>
              <p:nvPr/>
            </p:nvSpPr>
            <p:spPr>
              <a:xfrm>
                <a:off x="1870473" y="3994904"/>
                <a:ext cx="1206450" cy="274870"/>
              </a:xfrm>
              <a:prstGeom prst="rect">
                <a:avLst/>
              </a:prstGeom>
              <a:noFill/>
            </p:spPr>
            <p:txBody>
              <a:bodyPr wrap="none" lIns="0" rIns="0" rtlCol="0">
                <a:spAutoFit/>
              </a:bodyPr>
              <a:lstStyle/>
              <a:p>
                <a:pPr algn="ctr"/>
                <a:r>
                  <a:rPr lang="en-US" sz="900" dirty="0">
                    <a:latin typeface="News Cycle" panose="020B0604020202020204" charset="2"/>
                  </a:rPr>
                  <a:t>Individual Contributors</a:t>
                </a:r>
              </a:p>
            </p:txBody>
          </p:sp>
          <p:cxnSp>
            <p:nvCxnSpPr>
              <p:cNvPr id="16" name="Straight Connector 15">
                <a:extLst>
                  <a:ext uri="{FF2B5EF4-FFF2-40B4-BE49-F238E27FC236}">
                    <a16:creationId xmlns:a16="http://schemas.microsoft.com/office/drawing/2014/main" id="{9561409F-CDAA-4B12-B4FA-160D24A57B39}"/>
                  </a:ext>
                </a:extLst>
              </p:cNvPr>
              <p:cNvCxnSpPr>
                <a:cxnSpLocks/>
              </p:cNvCxnSpPr>
              <p:nvPr/>
            </p:nvCxnSpPr>
            <p:spPr>
              <a:xfrm>
                <a:off x="369734" y="2383976"/>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7CC92-5D26-4A01-94A1-032189E8CCDD}"/>
                  </a:ext>
                </a:extLst>
              </p:cNvPr>
              <p:cNvCxnSpPr>
                <a:cxnSpLocks/>
              </p:cNvCxnSpPr>
              <p:nvPr/>
            </p:nvCxnSpPr>
            <p:spPr>
              <a:xfrm>
                <a:off x="369734" y="2883813"/>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575A-1DD3-445A-B122-BADF705AC76D}"/>
                  </a:ext>
                </a:extLst>
              </p:cNvPr>
              <p:cNvCxnSpPr>
                <a:cxnSpLocks/>
              </p:cNvCxnSpPr>
              <p:nvPr/>
            </p:nvCxnSpPr>
            <p:spPr>
              <a:xfrm>
                <a:off x="369734" y="3383650"/>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D06780-8505-46DE-B9E7-A496936A9A04}"/>
                  </a:ext>
                </a:extLst>
              </p:cNvPr>
              <p:cNvCxnSpPr>
                <a:cxnSpLocks/>
              </p:cNvCxnSpPr>
              <p:nvPr/>
            </p:nvCxnSpPr>
            <p:spPr>
              <a:xfrm>
                <a:off x="369734" y="3883487"/>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C6654B6-FA61-4AC2-9179-AB8A4AE40E54}"/>
                </a:ext>
              </a:extLst>
            </p:cNvPr>
            <p:cNvCxnSpPr>
              <a:cxnSpLocks/>
            </p:cNvCxnSpPr>
            <p:nvPr/>
          </p:nvCxnSpPr>
          <p:spPr>
            <a:xfrm flipH="1" flipV="1">
              <a:off x="4715940" y="2094225"/>
              <a:ext cx="1952016" cy="2779534"/>
            </a:xfrm>
            <a:prstGeom prst="straightConnector1">
              <a:avLst/>
            </a:pr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10FEC9A4-0036-4530-B23C-EE054858381B}"/>
              </a:ext>
            </a:extLst>
          </p:cNvPr>
          <p:cNvSpPr txBox="1"/>
          <p:nvPr/>
        </p:nvSpPr>
        <p:spPr>
          <a:xfrm>
            <a:off x="3874857" y="1907826"/>
            <a:ext cx="4824081" cy="1546577"/>
          </a:xfrm>
          <a:prstGeom prst="rect">
            <a:avLst/>
          </a:prstGeom>
          <a:solidFill>
            <a:schemeClr val="tx2">
              <a:lumMod val="90000"/>
            </a:schemeClr>
          </a:solidFill>
        </p:spPr>
        <p:txBody>
          <a:bodyPr wrap="square" lIns="68580" rtlCol="0">
            <a:spAutoFit/>
          </a:bodyPr>
          <a:lstStyle/>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Create transparency and alignment behind </a:t>
            </a:r>
            <a:r>
              <a:rPr lang="en-IN" sz="1050" dirty="0">
                <a:solidFill>
                  <a:schemeClr val="tx1"/>
                </a:solidFill>
                <a:latin typeface="News Cycle" panose="020B0604020202020204" charset="2"/>
              </a:rPr>
              <a:t>Divisional/Functional strategic priorities</a:t>
            </a:r>
            <a:r>
              <a:rPr lang="en-US" sz="1050" dirty="0">
                <a:solidFill>
                  <a:srgbClr val="221F20"/>
                </a:solidFill>
                <a:latin typeface="News Cycle" panose="020B0604020202020204" charset="2"/>
              </a:rPr>
              <a:t>.</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Enable employees to see a direct link between individual goals and Division/ Functional strategic objectives.</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Reinforce what high performance looks like for the team.</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Clarify what great will look like and what metrics will be followed.</a:t>
            </a:r>
          </a:p>
          <a:p>
            <a:pPr marL="257175" indent="-257175">
              <a:buClr>
                <a:srgbClr val="221F20"/>
              </a:buClr>
              <a:buSzPct val="101000"/>
              <a:buFont typeface="Arial" panose="020B0604020202020204" pitchFamily="34" charset="0"/>
              <a:buChar char="•"/>
            </a:pPr>
            <a:r>
              <a:rPr lang="en-US" sz="1050" dirty="0">
                <a:latin typeface="News Cycle" panose="020B0604020202020204" charset="2"/>
                <a:sym typeface="Arial"/>
              </a:rPr>
              <a:t>Help employees focus on team goals, coordinate work with peers &amp; understand interdependencies to achieve goals.</a:t>
            </a:r>
          </a:p>
          <a:p>
            <a:pPr marL="257175" indent="-257175">
              <a:buClr>
                <a:srgbClr val="221F20"/>
              </a:buClr>
              <a:buSzPct val="101000"/>
              <a:buFont typeface="Arial" panose="020B0604020202020204" pitchFamily="34" charset="0"/>
              <a:buChar char="•"/>
            </a:pPr>
            <a:r>
              <a:rPr lang="en-US" sz="1050" dirty="0">
                <a:latin typeface="News Cycle" panose="020B0604020202020204" charset="2"/>
              </a:rPr>
              <a:t>Help employees create SMART Goals and put goals on iGrow.</a:t>
            </a:r>
            <a:endParaRPr lang="en-US" sz="1200" dirty="0">
              <a:latin typeface="News Cycle" panose="020B0604020202020204" charset="2"/>
            </a:endParaRPr>
          </a:p>
          <a:p>
            <a:pPr>
              <a:buClr>
                <a:srgbClr val="221F20"/>
              </a:buClr>
              <a:buSzPct val="101000"/>
            </a:pPr>
            <a:endParaRPr lang="en-US" sz="1050" dirty="0">
              <a:latin typeface="News Cycle" panose="020B0604020202020204" charset="2"/>
            </a:endParaRPr>
          </a:p>
        </p:txBody>
      </p:sp>
      <p:sp>
        <p:nvSpPr>
          <p:cNvPr id="20" name="TextBox 19">
            <a:extLst>
              <a:ext uri="{FF2B5EF4-FFF2-40B4-BE49-F238E27FC236}">
                <a16:creationId xmlns:a16="http://schemas.microsoft.com/office/drawing/2014/main" id="{ECAE93B2-EA84-429D-820C-631522D60AF1}"/>
              </a:ext>
            </a:extLst>
          </p:cNvPr>
          <p:cNvSpPr txBox="1"/>
          <p:nvPr/>
        </p:nvSpPr>
        <p:spPr>
          <a:xfrm>
            <a:off x="305720" y="1175113"/>
            <a:ext cx="1943631" cy="253916"/>
          </a:xfrm>
          <a:prstGeom prst="rect">
            <a:avLst/>
          </a:prstGeom>
          <a:noFill/>
        </p:spPr>
        <p:txBody>
          <a:bodyPr wrap="square" lIns="68580" rtlCol="0">
            <a:spAutoFit/>
          </a:bodyPr>
          <a:lstStyle/>
          <a:p>
            <a:r>
              <a:rPr lang="en-US" sz="1050" b="1" dirty="0">
                <a:latin typeface="News Cycle" panose="020B0604020202020204" charset="2"/>
              </a:rPr>
              <a:t>Goal Alignment:</a:t>
            </a:r>
          </a:p>
        </p:txBody>
      </p:sp>
      <p:sp>
        <p:nvSpPr>
          <p:cNvPr id="21" name="Rectangle 20">
            <a:extLst>
              <a:ext uri="{FF2B5EF4-FFF2-40B4-BE49-F238E27FC236}">
                <a16:creationId xmlns:a16="http://schemas.microsoft.com/office/drawing/2014/main" id="{214AD684-3381-4D32-829C-0F5BE0266635}"/>
              </a:ext>
            </a:extLst>
          </p:cNvPr>
          <p:cNvSpPr/>
          <p:nvPr/>
        </p:nvSpPr>
        <p:spPr>
          <a:xfrm>
            <a:off x="134654" y="721397"/>
            <a:ext cx="8203443" cy="30115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050" b="1" dirty="0">
                <a:solidFill>
                  <a:schemeClr val="tx1"/>
                </a:solidFill>
                <a:latin typeface="News Cycle" panose="020B0604020202020204" charset="2"/>
              </a:rPr>
              <a:t>Instruction: </a:t>
            </a:r>
            <a:r>
              <a:rPr lang="en-US" sz="1050" dirty="0">
                <a:solidFill>
                  <a:schemeClr val="tx1"/>
                </a:solidFill>
                <a:latin typeface="News Cycle" panose="020B0604020202020204" charset="2"/>
              </a:rPr>
              <a:t>HRBP to Use this slide to  explain the critical considerations to effective goal setting when aligning with the Leader (Meeting owner). </a:t>
            </a:r>
          </a:p>
        </p:txBody>
      </p:sp>
    </p:spTree>
    <p:extLst>
      <p:ext uri="{BB962C8B-B14F-4D97-AF65-F5344CB8AC3E}">
        <p14:creationId xmlns:p14="http://schemas.microsoft.com/office/powerpoint/2010/main" val="3375534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D56B04-F6FD-4F85-ACFA-9E40ED74662D}"/>
              </a:ext>
            </a:extLst>
          </p:cNvPr>
          <p:cNvSpPr>
            <a:spLocks noGrp="1"/>
          </p:cNvSpPr>
          <p:nvPr>
            <p:ph type="title" idx="4294967295"/>
          </p:nvPr>
        </p:nvSpPr>
        <p:spPr>
          <a:xfrm>
            <a:off x="141315" y="96926"/>
            <a:ext cx="6052149" cy="473226"/>
          </a:xfrm>
        </p:spPr>
        <p:txBody>
          <a:bodyPr/>
          <a:lstStyle/>
          <a:p>
            <a:r>
              <a:rPr lang="en-US" sz="2800" dirty="0"/>
              <a:t>Roles &amp; Responsibilities </a:t>
            </a:r>
          </a:p>
        </p:txBody>
      </p:sp>
      <p:sp>
        <p:nvSpPr>
          <p:cNvPr id="5" name="Google Shape;724;p83">
            <a:extLst>
              <a:ext uri="{FF2B5EF4-FFF2-40B4-BE49-F238E27FC236}">
                <a16:creationId xmlns:a16="http://schemas.microsoft.com/office/drawing/2014/main" id="{93E1D668-2072-48A7-AC29-58C22A183646}"/>
              </a:ext>
            </a:extLst>
          </p:cNvPr>
          <p:cNvSpPr/>
          <p:nvPr/>
        </p:nvSpPr>
        <p:spPr>
          <a:xfrm>
            <a:off x="4142486" y="1063224"/>
            <a:ext cx="2309922" cy="447593"/>
          </a:xfrm>
          <a:prstGeom prst="chevron">
            <a:avLst>
              <a:gd name="adj" fmla="val 38426"/>
            </a:avLst>
          </a:prstGeom>
          <a:solidFill>
            <a:srgbClr val="0070C0"/>
          </a:solidFill>
          <a:ln w="25400" cap="flat" cmpd="sng">
            <a:noFill/>
            <a:prstDash val="solid"/>
            <a:miter lim="800000"/>
            <a:headEnd type="none" w="sm" len="sm"/>
            <a:tailEnd type="none" w="sm" len="sm"/>
          </a:ln>
        </p:spPr>
        <p:txBody>
          <a:bodyPr spcFirstLastPara="1" wrap="square" lIns="51431" tIns="25706" rIns="51431" bIns="25706" anchor="ctr" anchorCtr="0">
            <a:noAutofit/>
          </a:bodyPr>
          <a:lstStyle/>
          <a:p>
            <a:pPr algn="ctr"/>
            <a:r>
              <a:rPr lang="en-US" sz="1200" b="1" dirty="0">
                <a:solidFill>
                  <a:schemeClr val="bg1"/>
                </a:solidFill>
                <a:latin typeface="News Cycle" panose="020B0604020202020204" charset="2"/>
              </a:rPr>
              <a:t>Goal Setting Meeting</a:t>
            </a:r>
            <a:endParaRPr sz="1200" b="1" dirty="0">
              <a:solidFill>
                <a:schemeClr val="bg1"/>
              </a:solidFill>
              <a:latin typeface="News Cycle" panose="020B0604020202020204" charset="2"/>
            </a:endParaRPr>
          </a:p>
        </p:txBody>
      </p:sp>
      <p:sp>
        <p:nvSpPr>
          <p:cNvPr id="6" name="Google Shape;724;p83">
            <a:extLst>
              <a:ext uri="{FF2B5EF4-FFF2-40B4-BE49-F238E27FC236}">
                <a16:creationId xmlns:a16="http://schemas.microsoft.com/office/drawing/2014/main" id="{5DE3593D-0D3E-4BAB-B930-9A8A8ACC5A43}"/>
              </a:ext>
            </a:extLst>
          </p:cNvPr>
          <p:cNvSpPr/>
          <p:nvPr/>
        </p:nvSpPr>
        <p:spPr>
          <a:xfrm>
            <a:off x="1808286" y="1063224"/>
            <a:ext cx="2270804" cy="447593"/>
          </a:xfrm>
          <a:prstGeom prst="chevron">
            <a:avLst>
              <a:gd name="adj" fmla="val 38426"/>
            </a:avLst>
          </a:prstGeom>
          <a:solidFill>
            <a:srgbClr val="0070C0"/>
          </a:solidFill>
          <a:ln w="25400" cap="flat" cmpd="sng">
            <a:noFill/>
            <a:prstDash val="solid"/>
            <a:miter lim="800000"/>
            <a:headEnd type="none" w="sm" len="sm"/>
            <a:tailEnd type="none" w="sm" len="sm"/>
          </a:ln>
        </p:spPr>
        <p:txBody>
          <a:bodyPr spcFirstLastPara="1" wrap="square" lIns="51431" tIns="25706" rIns="51431" bIns="25706" anchor="ctr" anchorCtr="0">
            <a:noAutofit/>
          </a:bodyPr>
          <a:lstStyle/>
          <a:p>
            <a:pPr algn="ctr"/>
            <a:r>
              <a:rPr lang="en-US" sz="1200" b="1" dirty="0">
                <a:solidFill>
                  <a:schemeClr val="bg1"/>
                </a:solidFill>
                <a:latin typeface="News Cycle" panose="020B0604020202020204" charset="2"/>
              </a:rPr>
              <a:t>Preparation</a:t>
            </a:r>
            <a:endParaRPr sz="1200" b="1" dirty="0">
              <a:solidFill>
                <a:schemeClr val="bg1"/>
              </a:solidFill>
              <a:latin typeface="News Cycle" panose="020B0604020202020204" charset="2"/>
            </a:endParaRPr>
          </a:p>
        </p:txBody>
      </p:sp>
      <p:sp>
        <p:nvSpPr>
          <p:cNvPr id="7" name="Google Shape;724;p83">
            <a:extLst>
              <a:ext uri="{FF2B5EF4-FFF2-40B4-BE49-F238E27FC236}">
                <a16:creationId xmlns:a16="http://schemas.microsoft.com/office/drawing/2014/main" id="{47DFBD0D-56B2-441F-A791-4AE0E334ADE1}"/>
              </a:ext>
            </a:extLst>
          </p:cNvPr>
          <p:cNvSpPr/>
          <p:nvPr/>
        </p:nvSpPr>
        <p:spPr>
          <a:xfrm>
            <a:off x="6436225" y="1063224"/>
            <a:ext cx="2270804" cy="447593"/>
          </a:xfrm>
          <a:prstGeom prst="chevron">
            <a:avLst>
              <a:gd name="adj" fmla="val 38426"/>
            </a:avLst>
          </a:prstGeom>
          <a:solidFill>
            <a:srgbClr val="0070C0"/>
          </a:solidFill>
          <a:ln w="25400" cap="flat" cmpd="sng">
            <a:noFill/>
            <a:prstDash val="solid"/>
            <a:miter lim="800000"/>
            <a:headEnd type="none" w="sm" len="sm"/>
            <a:tailEnd type="none" w="sm" len="sm"/>
          </a:ln>
        </p:spPr>
        <p:txBody>
          <a:bodyPr spcFirstLastPara="1" wrap="square" lIns="51431" tIns="25706" rIns="51431" bIns="25706" anchor="ctr" anchorCtr="0">
            <a:noAutofit/>
          </a:bodyPr>
          <a:lstStyle/>
          <a:p>
            <a:pPr algn="ctr"/>
            <a:r>
              <a:rPr lang="en-US" sz="1200" b="1" dirty="0">
                <a:solidFill>
                  <a:schemeClr val="bg1"/>
                </a:solidFill>
                <a:latin typeface="News Cycle" panose="020B0604020202020204" charset="2"/>
              </a:rPr>
              <a:t>Action</a:t>
            </a:r>
            <a:endParaRPr sz="1200" b="1" dirty="0">
              <a:solidFill>
                <a:schemeClr val="bg1"/>
              </a:solidFill>
              <a:latin typeface="News Cycle" panose="020B0604020202020204" charset="2"/>
            </a:endParaRPr>
          </a:p>
        </p:txBody>
      </p:sp>
      <p:sp>
        <p:nvSpPr>
          <p:cNvPr id="8" name="TextBox 7">
            <a:extLst>
              <a:ext uri="{FF2B5EF4-FFF2-40B4-BE49-F238E27FC236}">
                <a16:creationId xmlns:a16="http://schemas.microsoft.com/office/drawing/2014/main" id="{6CC784C3-93D6-4C68-A90B-B71CB61935EA}"/>
              </a:ext>
            </a:extLst>
          </p:cNvPr>
          <p:cNvSpPr txBox="1"/>
          <p:nvPr/>
        </p:nvSpPr>
        <p:spPr>
          <a:xfrm>
            <a:off x="80920" y="1723187"/>
            <a:ext cx="1573613" cy="2631490"/>
          </a:xfrm>
          <a:prstGeom prst="rect">
            <a:avLst/>
          </a:prstGeom>
          <a:noFill/>
        </p:spPr>
        <p:txBody>
          <a:bodyPr wrap="square" lIns="68580" rtlCol="0">
            <a:spAutoFit/>
          </a:bodyPr>
          <a:lstStyle/>
          <a:p>
            <a:pPr algn="ctr"/>
            <a:r>
              <a:rPr lang="en-US" sz="1100" b="1" dirty="0">
                <a:latin typeface="News Cycle" panose="020B0604020202020204" charset="2"/>
              </a:rPr>
              <a:t>HRBP</a:t>
            </a: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endParaRPr lang="en-US" sz="1100" dirty="0">
              <a:latin typeface="News Cycle" panose="020B0604020202020204" charset="2"/>
            </a:endParaRPr>
          </a:p>
          <a:p>
            <a:pPr algn="ctr"/>
            <a:r>
              <a:rPr lang="en-US" sz="1100" b="1" dirty="0">
                <a:latin typeface="News Cycle" panose="020B0604020202020204" charset="2"/>
              </a:rPr>
              <a:t>Meeting Owner (Business Unit Leader/function Head/ Senior Leader)</a:t>
            </a:r>
          </a:p>
        </p:txBody>
      </p:sp>
      <p:sp>
        <p:nvSpPr>
          <p:cNvPr id="10" name="TextBox 9">
            <a:extLst>
              <a:ext uri="{FF2B5EF4-FFF2-40B4-BE49-F238E27FC236}">
                <a16:creationId xmlns:a16="http://schemas.microsoft.com/office/drawing/2014/main" id="{39DAB560-AE8C-4A3F-AAF0-6DA1277FE49D}"/>
              </a:ext>
            </a:extLst>
          </p:cNvPr>
          <p:cNvSpPr txBox="1"/>
          <p:nvPr/>
        </p:nvSpPr>
        <p:spPr>
          <a:xfrm>
            <a:off x="4118210" y="1723187"/>
            <a:ext cx="2358474" cy="3139321"/>
          </a:xfrm>
          <a:prstGeom prst="rect">
            <a:avLst/>
          </a:prstGeom>
          <a:noFill/>
        </p:spPr>
        <p:txBody>
          <a:bodyPr wrap="square" lIns="68580" rtlCol="0">
            <a:spAutoFit/>
          </a:bodyPr>
          <a:lstStyle/>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Facilitate the session </a:t>
            </a:r>
            <a:endParaRPr lang="en-US" sz="900" strike="sngStrike" dirty="0">
              <a:solidFill>
                <a:schemeClr val="tx1">
                  <a:lumMod val="75000"/>
                  <a:lumOff val="25000"/>
                </a:schemeClr>
              </a:solidFill>
              <a:latin typeface="News Cycle" panose="020B0604020202020204" charset="2"/>
            </a:endParaRPr>
          </a:p>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Moderate the group activities </a:t>
            </a:r>
          </a:p>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Provide feedback on employee goals supporting the team to create SMART goals.</a:t>
            </a:r>
          </a:p>
          <a:p>
            <a:pPr marL="171450" indent="-1714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171450" indent="-1714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a:buClr>
                <a:srgbClr val="0070C0"/>
              </a:buClr>
              <a:buSzPct val="133000"/>
            </a:pPr>
            <a:endParaRPr lang="en-US" sz="900" dirty="0">
              <a:solidFill>
                <a:schemeClr val="tx1">
                  <a:lumMod val="75000"/>
                  <a:lumOff val="25000"/>
                </a:schemeClr>
              </a:solidFill>
              <a:latin typeface="News Cycle" panose="020B0604020202020204" charset="2"/>
            </a:endParaRPr>
          </a:p>
          <a:p>
            <a:pPr>
              <a:buClr>
                <a:srgbClr val="0070C0"/>
              </a:buClr>
              <a:buSzPct val="133000"/>
            </a:pPr>
            <a:endParaRPr lang="en-US" sz="900" dirty="0">
              <a:solidFill>
                <a:schemeClr val="tx1">
                  <a:lumMod val="75000"/>
                  <a:lumOff val="25000"/>
                </a:schemeClr>
              </a:solidFill>
              <a:latin typeface="News Cycle" panose="020B0604020202020204" charset="2"/>
            </a:endParaRPr>
          </a:p>
          <a:p>
            <a:pPr>
              <a:buClr>
                <a:srgbClr val="0070C0"/>
              </a:buClr>
              <a:buSzPct val="133000"/>
            </a:pPr>
            <a:endParaRPr lang="en-US" sz="900" dirty="0">
              <a:solidFill>
                <a:schemeClr val="tx1">
                  <a:lumMod val="75000"/>
                  <a:lumOff val="25000"/>
                </a:schemeClr>
              </a:solidFill>
              <a:latin typeface="News Cycle" panose="020B0604020202020204" charset="2"/>
            </a:endParaRPr>
          </a:p>
          <a:p>
            <a:pPr>
              <a:buClr>
                <a:srgbClr val="0070C0"/>
              </a:buClr>
              <a:buSzPct val="133000"/>
            </a:pPr>
            <a:endParaRPr lang="en-US" sz="900" dirty="0">
              <a:solidFill>
                <a:schemeClr val="tx1">
                  <a:lumMod val="75000"/>
                  <a:lumOff val="25000"/>
                </a:schemeClr>
              </a:solidFill>
              <a:latin typeface="News Cycle" panose="020B0604020202020204" charset="2"/>
            </a:endParaRPr>
          </a:p>
          <a:p>
            <a:pPr>
              <a:buClr>
                <a:srgbClr val="0070C0"/>
              </a:buClr>
              <a:buSzPct val="133000"/>
            </a:pPr>
            <a:endParaRPr lang="en-US" sz="900" dirty="0">
              <a:solidFill>
                <a:schemeClr val="tx1">
                  <a:lumMod val="75000"/>
                  <a:lumOff val="25000"/>
                </a:schemeClr>
              </a:solidFill>
              <a:latin typeface="News Cycle" panose="020B0604020202020204" charset="2"/>
            </a:endParaRPr>
          </a:p>
          <a:p>
            <a:pPr>
              <a:buClr>
                <a:srgbClr val="0070C0"/>
              </a:buClr>
              <a:buSzPct val="133000"/>
            </a:pPr>
            <a:endParaRPr lang="en-US" sz="900" dirty="0">
              <a:solidFill>
                <a:schemeClr val="tx1">
                  <a:lumMod val="75000"/>
                  <a:lumOff val="25000"/>
                </a:schemeClr>
              </a:solidFill>
              <a:latin typeface="News Cycle" panose="020B0604020202020204" charset="2"/>
            </a:endParaRPr>
          </a:p>
          <a:p>
            <a:pPr marL="171450" indent="-1714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171450" indent="-1714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14313" indent="-214313">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Open and lead the workshop</a:t>
            </a:r>
          </a:p>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Ensure employees understand </a:t>
            </a:r>
            <a:r>
              <a:rPr lang="en-IN" sz="900" dirty="0">
                <a:solidFill>
                  <a:schemeClr val="tx1">
                    <a:lumMod val="75000"/>
                    <a:lumOff val="25000"/>
                  </a:schemeClr>
                </a:solidFill>
                <a:latin typeface="News Cycle" panose="020B0604020202020204" charset="2"/>
              </a:rPr>
              <a:t>Divisional/Functional </a:t>
            </a:r>
            <a:r>
              <a:rPr lang="en-US" sz="900" dirty="0">
                <a:solidFill>
                  <a:schemeClr val="tx1">
                    <a:lumMod val="75000"/>
                    <a:lumOff val="25000"/>
                  </a:schemeClr>
                </a:solidFill>
                <a:latin typeface="News Cycle" panose="020B0604020202020204" charset="2"/>
              </a:rPr>
              <a:t>strategic ambition</a:t>
            </a:r>
          </a:p>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Allow time for Q&amp;A to ensure understanding </a:t>
            </a:r>
          </a:p>
          <a:p>
            <a:pPr marL="214313" indent="-214313">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Leverage activities to ensure employees are clear of what is expected from them.</a:t>
            </a:r>
          </a:p>
          <a:p>
            <a:pPr marL="214313" indent="-214313">
              <a:buClr>
                <a:srgbClr val="0070C0"/>
              </a:buClr>
              <a:buSzPct val="133000"/>
              <a:buFont typeface="Wingdings" panose="05000000000000000000" pitchFamily="2" charset="2"/>
              <a:buChar char="§"/>
            </a:pPr>
            <a:endParaRPr lang="en-US" sz="900" dirty="0">
              <a:latin typeface="News Cycle" panose="020B0604020202020204" charset="2"/>
            </a:endParaRPr>
          </a:p>
        </p:txBody>
      </p:sp>
      <p:sp>
        <p:nvSpPr>
          <p:cNvPr id="12" name="TextBox 11">
            <a:extLst>
              <a:ext uri="{FF2B5EF4-FFF2-40B4-BE49-F238E27FC236}">
                <a16:creationId xmlns:a16="http://schemas.microsoft.com/office/drawing/2014/main" id="{73BAA54C-D449-4C06-B658-CE5D2860DE31}"/>
              </a:ext>
            </a:extLst>
          </p:cNvPr>
          <p:cNvSpPr txBox="1"/>
          <p:nvPr/>
        </p:nvSpPr>
        <p:spPr>
          <a:xfrm>
            <a:off x="6306752" y="1723187"/>
            <a:ext cx="2436239" cy="2862322"/>
          </a:xfrm>
          <a:prstGeom prst="rect">
            <a:avLst/>
          </a:prstGeom>
          <a:noFill/>
        </p:spPr>
        <p:txBody>
          <a:bodyPr wrap="square" lIns="68580" rtlCol="0">
            <a:spAutoFit/>
          </a:bodyPr>
          <a:lstStyle/>
          <a:p>
            <a:pPr marL="285750" lvl="0" indent="-285750">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Ensure employees logged SMART goals on IGrow.</a:t>
            </a:r>
          </a:p>
          <a:p>
            <a:pPr marL="285750" lvl="0" indent="-285750">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Select random sample and check quality of goals</a:t>
            </a: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lvl="0">
              <a:buClr>
                <a:srgbClr val="0070C0"/>
              </a:buClr>
              <a:buSzPct val="133000"/>
            </a:pPr>
            <a:endParaRPr lang="en-US" sz="900" dirty="0">
              <a:solidFill>
                <a:schemeClr val="tx1">
                  <a:lumMod val="75000"/>
                  <a:lumOff val="25000"/>
                </a:schemeClr>
              </a:solidFill>
              <a:latin typeface="News Cycle" panose="020B0604020202020204" charset="2"/>
            </a:endParaRPr>
          </a:p>
          <a:p>
            <a:pPr lvl="0">
              <a:buClr>
                <a:srgbClr val="0070C0"/>
              </a:buClr>
              <a:buSzPct val="133000"/>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endParaRPr lang="en-US" sz="900" dirty="0">
              <a:solidFill>
                <a:schemeClr val="tx1">
                  <a:lumMod val="75000"/>
                  <a:lumOff val="25000"/>
                </a:schemeClr>
              </a:solidFill>
              <a:latin typeface="News Cycle" panose="020B0604020202020204" charset="2"/>
            </a:endParaRPr>
          </a:p>
          <a:p>
            <a:pPr marL="285750" lvl="0" indent="-285750">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Drive 1:1 conversation with direct reports to secure final goal alignment</a:t>
            </a:r>
          </a:p>
          <a:p>
            <a:pPr marL="285750" indent="-285750">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sym typeface="Nixie One"/>
              </a:rPr>
              <a:t>Cross check that what gets captured in iGrow, is aligned with agreements made.</a:t>
            </a:r>
          </a:p>
          <a:p>
            <a:pPr marL="285750" indent="-285750">
              <a:buClr>
                <a:srgbClr val="0070C0"/>
              </a:buClr>
              <a:buSzPct val="1330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Ensure all team log their goals on IGrow </a:t>
            </a:r>
          </a:p>
        </p:txBody>
      </p:sp>
      <p:sp>
        <p:nvSpPr>
          <p:cNvPr id="14" name="Google Shape;350;p13">
            <a:extLst>
              <a:ext uri="{FF2B5EF4-FFF2-40B4-BE49-F238E27FC236}">
                <a16:creationId xmlns:a16="http://schemas.microsoft.com/office/drawing/2014/main" id="{6593CE02-2544-41E4-B061-BA1212AD0890}"/>
              </a:ext>
            </a:extLst>
          </p:cNvPr>
          <p:cNvSpPr txBox="1"/>
          <p:nvPr/>
        </p:nvSpPr>
        <p:spPr>
          <a:xfrm>
            <a:off x="1530957" y="1723187"/>
            <a:ext cx="2718922" cy="3670205"/>
          </a:xfrm>
          <a:prstGeom prst="rect">
            <a:avLst/>
          </a:prstGeom>
          <a:noFill/>
          <a:ln>
            <a:noFill/>
          </a:ln>
        </p:spPr>
        <p:txBody>
          <a:bodyPr spcFirstLastPara="1" wrap="square" lIns="68569" tIns="34275" rIns="68569" bIns="34275" anchor="t" anchorCtr="0">
            <a:spAutoFit/>
          </a:bodyPr>
          <a:lstStyle/>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Send out e-mail to meeting owner(template provided)</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Prepare meeting agenda and share with meeting owner. (Template provide)</a:t>
            </a:r>
          </a:p>
          <a:p>
            <a:pPr marL="214313" indent="-214313">
              <a:buClr>
                <a:srgbClr val="0070C0"/>
              </a:buClr>
              <a:buSzPts val="1200"/>
              <a:buFont typeface="Wingdings" panose="05000000000000000000" pitchFamily="2" charset="2"/>
              <a:buChar char="§"/>
            </a:pPr>
            <a:r>
              <a:rPr lang="en-US" sz="900" b="0" i="0" u="none" strike="noStrike" dirty="0">
                <a:solidFill>
                  <a:schemeClr val="tx1">
                    <a:lumMod val="75000"/>
                    <a:lumOff val="25000"/>
                  </a:schemeClr>
                </a:solidFill>
                <a:effectLst/>
                <a:latin typeface="News Cycle" panose="020B0604020202020204" charset="2"/>
              </a:rPr>
              <a:t>Ensure meeting owner is prepared with the </a:t>
            </a:r>
            <a:r>
              <a:rPr lang="en-IN" sz="900" dirty="0">
                <a:solidFill>
                  <a:schemeClr val="tx1">
                    <a:lumMod val="75000"/>
                    <a:lumOff val="25000"/>
                  </a:schemeClr>
                </a:solidFill>
                <a:latin typeface="News Cycle" panose="020B0604020202020204" charset="2"/>
              </a:rPr>
              <a:t>Divisional/Functional strategic priorities </a:t>
            </a:r>
            <a:r>
              <a:rPr lang="en-US" sz="900" dirty="0">
                <a:solidFill>
                  <a:schemeClr val="tx1">
                    <a:lumMod val="75000"/>
                    <a:lumOff val="25000"/>
                  </a:schemeClr>
                </a:solidFill>
                <a:latin typeface="News Cycle" panose="020B0604020202020204" charset="2"/>
              </a:rPr>
              <a:t>.</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Book adequate meeting room for the meeting.</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Ensure you have enough moderators to support you with group activities </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Send out meeting invite to all attendees </a:t>
            </a:r>
          </a:p>
          <a:p>
            <a:pPr marL="171450" indent="-171450">
              <a:buClr>
                <a:srgbClr val="0070C0"/>
              </a:buClr>
              <a:buSzPts val="1200"/>
              <a:buFont typeface="Wingdings" panose="05000000000000000000" pitchFamily="2" charset="2"/>
              <a:buChar char="§"/>
            </a:pPr>
            <a:endParaRPr sz="900" dirty="0">
              <a:solidFill>
                <a:schemeClr val="tx1">
                  <a:lumMod val="75000"/>
                  <a:lumOff val="25000"/>
                </a:schemeClr>
              </a:solidFill>
              <a:latin typeface="News Cycle" panose="020B0604020202020204" charset="2"/>
            </a:endParaRPr>
          </a:p>
          <a:p>
            <a:pPr>
              <a:buClr>
                <a:srgbClr val="0070C0"/>
              </a:buClr>
            </a:pPr>
            <a:endParaRPr lang="en-US" sz="900" dirty="0">
              <a:solidFill>
                <a:schemeClr val="tx1">
                  <a:lumMod val="75000"/>
                  <a:lumOff val="25000"/>
                </a:schemeClr>
              </a:solidFill>
              <a:latin typeface="News Cycle" panose="020B0604020202020204" charset="2"/>
            </a:endParaRPr>
          </a:p>
          <a:p>
            <a:pPr>
              <a:buClr>
                <a:srgbClr val="0070C0"/>
              </a:buClr>
            </a:pPr>
            <a:endParaRPr lang="en-US" sz="900" dirty="0">
              <a:solidFill>
                <a:schemeClr val="tx1">
                  <a:lumMod val="75000"/>
                  <a:lumOff val="25000"/>
                </a:schemeClr>
              </a:solidFill>
              <a:latin typeface="News Cycle" panose="020B0604020202020204" charset="2"/>
            </a:endParaRPr>
          </a:p>
          <a:p>
            <a:pPr>
              <a:buClr>
                <a:srgbClr val="0070C0"/>
              </a:buClr>
            </a:pPr>
            <a:endParaRPr lang="en-US" sz="900" dirty="0">
              <a:solidFill>
                <a:schemeClr val="tx1">
                  <a:lumMod val="75000"/>
                  <a:lumOff val="25000"/>
                </a:schemeClr>
              </a:solidFill>
              <a:latin typeface="News Cycle" panose="020B0604020202020204" charset="2"/>
            </a:endParaRPr>
          </a:p>
          <a:p>
            <a:pPr>
              <a:buClr>
                <a:srgbClr val="0070C0"/>
              </a:buClr>
            </a:pPr>
            <a:endParaRPr sz="900" dirty="0">
              <a:solidFill>
                <a:schemeClr val="tx1">
                  <a:lumMod val="75000"/>
                  <a:lumOff val="25000"/>
                </a:schemeClr>
              </a:solidFill>
              <a:latin typeface="News Cycle" panose="020B0604020202020204" charset="2"/>
            </a:endParaRPr>
          </a:p>
          <a:p>
            <a:pPr marL="171450" indent="-171450">
              <a:buClr>
                <a:srgbClr val="0070C0"/>
              </a:buClr>
              <a:buFont typeface="Wingdings" panose="05000000000000000000" pitchFamily="2" charset="2"/>
              <a:buChar char="§"/>
            </a:pPr>
            <a:endParaRPr sz="900" dirty="0">
              <a:solidFill>
                <a:schemeClr val="tx1">
                  <a:lumMod val="75000"/>
                  <a:lumOff val="25000"/>
                </a:schemeClr>
              </a:solidFill>
              <a:latin typeface="News Cycle" panose="020B0604020202020204" charset="2"/>
            </a:endParaRP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Send out e-mail to all attendees sharing meeting objectives &amp; expectations. </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Review template &amp; be ready  </a:t>
            </a:r>
            <a:r>
              <a:rPr lang="en-US" sz="900" b="0" i="0" u="none" strike="noStrike" dirty="0">
                <a:solidFill>
                  <a:schemeClr val="tx1">
                    <a:lumMod val="75000"/>
                    <a:lumOff val="25000"/>
                  </a:schemeClr>
                </a:solidFill>
                <a:effectLst/>
                <a:latin typeface="News Cycle" panose="020B0604020202020204" charset="2"/>
              </a:rPr>
              <a:t>with </a:t>
            </a:r>
            <a:r>
              <a:rPr lang="en-IN" sz="900" dirty="0">
                <a:solidFill>
                  <a:schemeClr val="tx1">
                    <a:lumMod val="75000"/>
                    <a:lumOff val="25000"/>
                  </a:schemeClr>
                </a:solidFill>
                <a:latin typeface="News Cycle" panose="020B0604020202020204" charset="2"/>
              </a:rPr>
              <a:t>Divisional/Functional strategic priorities.</a:t>
            </a:r>
            <a:endParaRPr lang="en-US" sz="900" dirty="0">
              <a:solidFill>
                <a:schemeClr val="tx1">
                  <a:lumMod val="75000"/>
                  <a:lumOff val="25000"/>
                </a:schemeClr>
              </a:solidFill>
              <a:latin typeface="News Cycle" panose="020B0604020202020204" charset="2"/>
            </a:endParaRPr>
          </a:p>
          <a:p>
            <a:pPr marL="214313" indent="-214313">
              <a:buClr>
                <a:srgbClr val="0070C0"/>
              </a:buClr>
              <a:buSzPts val="1200"/>
              <a:buFont typeface="Wingdings" panose="05000000000000000000" pitchFamily="2" charset="2"/>
              <a:buChar char="§"/>
            </a:pPr>
            <a:r>
              <a:rPr lang="en-US" sz="900" u="none" dirty="0">
                <a:solidFill>
                  <a:schemeClr val="tx1">
                    <a:lumMod val="75000"/>
                    <a:lumOff val="25000"/>
                  </a:schemeClr>
                </a:solidFill>
                <a:latin typeface="News Cycle" panose="020B0604020202020204" charset="2"/>
              </a:rPr>
              <a:t>Define key goals tied to BSC priorities, and what is being expected from the team to deliver</a:t>
            </a:r>
            <a:r>
              <a:rPr lang="en-US" sz="900" dirty="0">
                <a:solidFill>
                  <a:schemeClr val="tx1">
                    <a:lumMod val="75000"/>
                    <a:lumOff val="25000"/>
                  </a:schemeClr>
                </a:solidFill>
                <a:latin typeface="News Cycle" panose="020B0604020202020204" charset="2"/>
              </a:rPr>
              <a:t>.</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Review Manager guide &amp; meeting activities.</a:t>
            </a:r>
          </a:p>
          <a:p>
            <a:pPr marL="214313" indent="-214313">
              <a:buClr>
                <a:srgbClr val="0070C0"/>
              </a:buClr>
              <a:buSzPts val="1200"/>
              <a:buFont typeface="Wingdings" panose="05000000000000000000" pitchFamily="2" charset="2"/>
              <a:buChar char="§"/>
            </a:pPr>
            <a:r>
              <a:rPr lang="en-US" sz="900" dirty="0">
                <a:solidFill>
                  <a:schemeClr val="tx1">
                    <a:lumMod val="75000"/>
                    <a:lumOff val="25000"/>
                  </a:schemeClr>
                </a:solidFill>
                <a:latin typeface="News Cycle" panose="020B0604020202020204" charset="2"/>
              </a:rPr>
              <a:t>Have a conversation with matrix managers prior to the meeting to ensure alignment &amp; avoid any conflict</a:t>
            </a:r>
          </a:p>
          <a:p>
            <a:pPr marL="214313" indent="-214313">
              <a:buClr>
                <a:schemeClr val="dk1"/>
              </a:buClr>
              <a:buSzPts val="1200"/>
              <a:buChar char="•"/>
            </a:pPr>
            <a:endParaRPr sz="900" dirty="0">
              <a:solidFill>
                <a:schemeClr val="tx1">
                  <a:lumMod val="75000"/>
                  <a:lumOff val="25000"/>
                </a:schemeClr>
              </a:solidFill>
              <a:latin typeface="News Cycle" panose="020B0604020202020204" charset="2"/>
            </a:endParaRPr>
          </a:p>
        </p:txBody>
      </p:sp>
      <p:pic>
        <p:nvPicPr>
          <p:cNvPr id="11" name="Picture 10" descr="A picture containing text&#10;&#10;Description automatically generated">
            <a:extLst>
              <a:ext uri="{FF2B5EF4-FFF2-40B4-BE49-F238E27FC236}">
                <a16:creationId xmlns:a16="http://schemas.microsoft.com/office/drawing/2014/main" id="{A4832B30-2E7B-4891-B2E4-0708C008A4D6}"/>
              </a:ext>
            </a:extLst>
          </p:cNvPr>
          <p:cNvPicPr>
            <a:picLocks noChangeAspect="1"/>
          </p:cNvPicPr>
          <p:nvPr/>
        </p:nvPicPr>
        <p:blipFill rotWithShape="1">
          <a:blip r:embed="rId3"/>
          <a:srcRect l="-1499" t="5985" r="1499" b="71525"/>
          <a:stretch/>
        </p:blipFill>
        <p:spPr>
          <a:xfrm>
            <a:off x="7583673" y="0"/>
            <a:ext cx="1046031" cy="332624"/>
          </a:xfrm>
          <a:prstGeom prst="rect">
            <a:avLst/>
          </a:prstGeom>
        </p:spPr>
      </p:pic>
    </p:spTree>
    <p:extLst>
      <p:ext uri="{BB962C8B-B14F-4D97-AF65-F5344CB8AC3E}">
        <p14:creationId xmlns:p14="http://schemas.microsoft.com/office/powerpoint/2010/main" val="844990458"/>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8F25-E855-4BBD-9E77-AAD16785C32F}"/>
              </a:ext>
            </a:extLst>
          </p:cNvPr>
          <p:cNvSpPr>
            <a:spLocks noGrp="1"/>
          </p:cNvSpPr>
          <p:nvPr>
            <p:ph type="title" idx="4294967295"/>
          </p:nvPr>
        </p:nvSpPr>
        <p:spPr>
          <a:xfrm>
            <a:off x="242974" y="0"/>
            <a:ext cx="8554635" cy="477838"/>
          </a:xfrm>
        </p:spPr>
        <p:txBody>
          <a:bodyPr/>
          <a:lstStyle/>
          <a:p>
            <a:r>
              <a:rPr lang="en-US" sz="2800" dirty="0"/>
              <a:t>HRBP E-mail to Meeting Owner </a:t>
            </a:r>
          </a:p>
        </p:txBody>
      </p:sp>
      <p:sp>
        <p:nvSpPr>
          <p:cNvPr id="5" name="Rectangle 4">
            <a:extLst>
              <a:ext uri="{FF2B5EF4-FFF2-40B4-BE49-F238E27FC236}">
                <a16:creationId xmlns:a16="http://schemas.microsoft.com/office/drawing/2014/main" id="{E9CA5C24-6EE8-47B2-8879-6E0615B5847D}"/>
              </a:ext>
            </a:extLst>
          </p:cNvPr>
          <p:cNvSpPr>
            <a:spLocks noChangeArrowheads="1"/>
          </p:cNvSpPr>
          <p:nvPr/>
        </p:nvSpPr>
        <p:spPr bwMode="auto">
          <a:xfrm>
            <a:off x="268233" y="123503"/>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050" dirty="0"/>
          </a:p>
        </p:txBody>
      </p:sp>
      <p:sp>
        <p:nvSpPr>
          <p:cNvPr id="7" name="Rectangle 5">
            <a:extLst>
              <a:ext uri="{FF2B5EF4-FFF2-40B4-BE49-F238E27FC236}">
                <a16:creationId xmlns:a16="http://schemas.microsoft.com/office/drawing/2014/main" id="{61DA866A-40D4-4BAF-901F-F68EFF64F5A1}"/>
              </a:ext>
            </a:extLst>
          </p:cNvPr>
          <p:cNvSpPr>
            <a:spLocks noChangeArrowheads="1"/>
          </p:cNvSpPr>
          <p:nvPr/>
        </p:nvSpPr>
        <p:spPr bwMode="auto">
          <a:xfrm>
            <a:off x="268233" y="934270"/>
            <a:ext cx="8258146" cy="4224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To</a:t>
            </a:r>
            <a:r>
              <a:rPr lang="en-US" altLang="en-US" sz="900" dirty="0">
                <a:latin typeface="News Cycle" panose="020B0604020202020204" charset="2"/>
                <a:cs typeface="Arial" panose="020B0604020202020204" pitchFamily="34" charset="0"/>
              </a:rPr>
              <a:t>: </a:t>
            </a:r>
            <a:r>
              <a:rPr lang="en-US" altLang="en-US" sz="900" dirty="0">
                <a:solidFill>
                  <a:srgbClr val="FF0000"/>
                </a:solidFill>
                <a:latin typeface="News Cycle" panose="020B0604020202020204" charset="2"/>
                <a:cs typeface="Arial" panose="020B0604020202020204" pitchFamily="34" charset="0"/>
              </a:rPr>
              <a:t>Insert e-mail for meeting owner</a:t>
            </a:r>
            <a:endParaRPr lang="en-US" altLang="en-US" sz="900" dirty="0">
              <a:solidFill>
                <a:schemeClr val="tx1"/>
              </a:solidFill>
              <a:latin typeface="News Cycle" panose="020B0604020202020204" charset="2"/>
            </a:endParaRPr>
          </a:p>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From</a:t>
            </a:r>
            <a:r>
              <a:rPr lang="en-US" altLang="en-US" sz="900" dirty="0">
                <a:latin typeface="News Cycle" panose="020B0604020202020204" charset="2"/>
                <a:cs typeface="Arial" panose="020B0604020202020204" pitchFamily="34" charset="0"/>
              </a:rPr>
              <a:t>: </a:t>
            </a:r>
            <a:r>
              <a:rPr lang="en-US" altLang="en-US" sz="900" dirty="0">
                <a:solidFill>
                  <a:srgbClr val="FF0000"/>
                </a:solidFill>
                <a:latin typeface="News Cycle" panose="020B0604020202020204" charset="2"/>
                <a:cs typeface="Arial" panose="020B0604020202020204" pitchFamily="34" charset="0"/>
              </a:rPr>
              <a:t>HRBP name</a:t>
            </a:r>
            <a:endParaRPr lang="en-US" altLang="en-US" sz="900" dirty="0">
              <a:solidFill>
                <a:srgbClr val="FF0000"/>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Subject</a:t>
            </a:r>
            <a:r>
              <a:rPr lang="en-US" altLang="en-US" sz="900" dirty="0">
                <a:latin typeface="News Cycle" panose="020B0604020202020204" charset="2"/>
                <a:cs typeface="Arial" panose="020B0604020202020204" pitchFamily="34" charset="0"/>
              </a:rPr>
              <a:t>: 2023 Goal Setting Meeting</a:t>
            </a:r>
            <a:endParaRPr lang="en-US" altLang="en-US" sz="900" dirty="0">
              <a:solidFill>
                <a:srgbClr val="FF0000"/>
              </a:solidFill>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b="1" i="1" dirty="0">
                <a:latin typeface="News Cycle" panose="020B0604020202020204" charset="2"/>
                <a:cs typeface="Arial" panose="020B0604020202020204" pitchFamily="34" charset="0"/>
              </a:rPr>
              <a:t> </a:t>
            </a:r>
            <a:endParaRPr lang="en-US" altLang="en-US" sz="900" b="1" i="1" dirty="0">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Dear </a:t>
            </a:r>
            <a:r>
              <a:rPr lang="en-US" altLang="en-US" sz="900" dirty="0">
                <a:solidFill>
                  <a:srgbClr val="FF0000"/>
                </a:solidFill>
                <a:latin typeface="News Cycle" panose="020B0604020202020204" charset="2"/>
                <a:cs typeface="Arial" panose="020B0604020202020204" pitchFamily="34" charset="0"/>
              </a:rPr>
              <a:t>meeting owner name</a:t>
            </a:r>
            <a:r>
              <a:rPr lang="en-US" altLang="en-US" sz="900" dirty="0">
                <a:latin typeface="News Cycle" panose="020B0604020202020204" charset="2"/>
                <a:cs typeface="Arial" panose="020B0604020202020204" pitchFamily="34" charset="0"/>
              </a:rPr>
              <a:t>,</a:t>
            </a:r>
          </a:p>
          <a:p>
            <a:pPr defTabSz="685800" eaLnBrk="0" fontAlgn="base" hangingPunct="0">
              <a:spcBef>
                <a:spcPct val="0"/>
              </a:spcBef>
              <a:spcAft>
                <a:spcPct val="0"/>
              </a:spcAft>
              <a:buClrTx/>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sz="900" dirty="0">
                <a:latin typeface="News Cycle" panose="020B0604020202020204" charset="2"/>
                <a:cs typeface="Arial" panose="020B0604020202020204" pitchFamily="34" charset="0"/>
              </a:rPr>
              <a:t>As we enter a new year,  ensuring there is directional clarity and goal alignment right from the beginning is critical to ensuring you and your team know where you are going and how you intend to get there over the next 12 months. </a:t>
            </a:r>
          </a:p>
          <a:p>
            <a:pPr defTabSz="685800" eaLnBrk="0" fontAlgn="base" hangingPunct="0">
              <a:spcBef>
                <a:spcPct val="0"/>
              </a:spcBef>
              <a:spcAft>
                <a:spcPct val="0"/>
              </a:spcAft>
              <a:buClrTx/>
            </a:pPr>
            <a:endParaRPr 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sz="900" dirty="0">
                <a:latin typeface="News Cycle" panose="020B0604020202020204" charset="2"/>
                <a:cs typeface="Arial" panose="020B0604020202020204" pitchFamily="34" charset="0"/>
              </a:rPr>
              <a:t>Accordingly, our proposal this year is to conduct a 3-4 hours goal setting workshop with your team </a:t>
            </a:r>
            <a:r>
              <a:rPr lang="en-US" sz="900" b="1" i="1" dirty="0">
                <a:latin typeface="News Cycle" panose="020B0604020202020204" charset="2"/>
                <a:cs typeface="Arial" panose="020B0604020202020204" pitchFamily="34" charset="0"/>
              </a:rPr>
              <a:t>(meeting owner &amp; HRBP to decide on attendees)  </a:t>
            </a:r>
            <a:r>
              <a:rPr lang="en-US" sz="900" dirty="0">
                <a:latin typeface="News Cycle" panose="020B0604020202020204" charset="2"/>
                <a:cs typeface="Arial" panose="020B0604020202020204" pitchFamily="34" charset="0"/>
              </a:rPr>
              <a:t>to ensure we </a:t>
            </a:r>
            <a:r>
              <a:rPr lang="en-US" sz="900" dirty="0">
                <a:latin typeface="News Cycle" panose="020B0604020202020204" charset="2"/>
                <a:cs typeface="Arial" panose="020B0604020202020204" pitchFamily="34" charset="0"/>
                <a:sym typeface="Nixie One"/>
              </a:rPr>
              <a:t>communicate the overarching strategic focus, discuss the key priorities, clarify what is expected from them personally, define what success would look like and what KPIs will be utilized to measure success.</a:t>
            </a:r>
          </a:p>
          <a:p>
            <a:pPr defTabSz="685800" eaLnBrk="0" fontAlgn="base" hangingPunct="0">
              <a:spcBef>
                <a:spcPct val="0"/>
              </a:spcBef>
              <a:spcAft>
                <a:spcPct val="0"/>
              </a:spcAft>
              <a:buClrTx/>
            </a:pPr>
            <a:endParaRPr 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sz="900" dirty="0">
                <a:latin typeface="News Cycle" panose="020B0604020202020204" charset="2"/>
                <a:cs typeface="Arial" panose="020B0604020202020204" pitchFamily="34" charset="0"/>
              </a:rPr>
              <a:t>To drive goals setting means giving people a clear understanding of what they have to deliver and helping them to deliver it. To enable this, we recommend sharing</a:t>
            </a:r>
          </a:p>
          <a:p>
            <a:pPr marL="171450" indent="-171450" defTabSz="685800" eaLnBrk="0" fontAlgn="base" hangingPunct="0">
              <a:spcBef>
                <a:spcPct val="0"/>
              </a:spcBef>
              <a:spcAft>
                <a:spcPct val="0"/>
              </a:spcAft>
              <a:buClrTx/>
              <a:buFont typeface="Arial" panose="020B0604020202020204" pitchFamily="34" charset="0"/>
              <a:buChar char="•"/>
            </a:pPr>
            <a:r>
              <a:rPr lang="en-US" sz="900" dirty="0">
                <a:latin typeface="News Cycle" panose="020B0604020202020204" charset="2"/>
                <a:cs typeface="Arial" panose="020B0604020202020204" pitchFamily="34" charset="0"/>
              </a:rPr>
              <a:t>The Divisional/Functional strategic agenda</a:t>
            </a:r>
          </a:p>
          <a:p>
            <a:pPr marL="171450" indent="-171450" defTabSz="685800" eaLnBrk="0" fontAlgn="base" hangingPunct="0">
              <a:spcBef>
                <a:spcPct val="0"/>
              </a:spcBef>
              <a:spcAft>
                <a:spcPct val="0"/>
              </a:spcAft>
              <a:buClrTx/>
              <a:buFont typeface="Arial" panose="020B0604020202020204" pitchFamily="34" charset="0"/>
              <a:buChar char="•"/>
            </a:pPr>
            <a:r>
              <a:rPr lang="en-US" sz="900" dirty="0">
                <a:latin typeface="News Cycle" panose="020B0604020202020204" charset="2"/>
                <a:cs typeface="Arial" panose="020B0604020202020204" pitchFamily="34" charset="0"/>
              </a:rPr>
              <a:t>What does this mean for your team.</a:t>
            </a:r>
          </a:p>
          <a:p>
            <a:pPr marL="171450" indent="-171450" defTabSz="685800" eaLnBrk="0" fontAlgn="base" hangingPunct="0">
              <a:spcBef>
                <a:spcPct val="0"/>
              </a:spcBef>
              <a:spcAft>
                <a:spcPct val="0"/>
              </a:spcAft>
              <a:buClrTx/>
              <a:buFont typeface="Arial" panose="020B0604020202020204" pitchFamily="34" charset="0"/>
              <a:buChar char="•"/>
            </a:pPr>
            <a:r>
              <a:rPr lang="en-US" sz="900" dirty="0">
                <a:latin typeface="News Cycle" panose="020B0604020202020204" charset="2"/>
                <a:cs typeface="Arial" panose="020B0604020202020204" pitchFamily="34" charset="0"/>
              </a:rPr>
              <a:t>Key big ticket items the team would need to deliver on</a:t>
            </a:r>
          </a:p>
          <a:p>
            <a:pPr defTabSz="685800" eaLnBrk="0" fontAlgn="base" hangingPunct="0">
              <a:spcBef>
                <a:spcPct val="0"/>
              </a:spcBef>
              <a:spcAft>
                <a:spcPct val="0"/>
              </a:spcAft>
              <a:buClrTx/>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To enable a successful meeting we recommend that you,</a:t>
            </a:r>
          </a:p>
          <a:p>
            <a:pPr marL="171450" indent="-171450" defTabSz="685800" eaLnBrk="0" fontAlgn="base" hangingPunct="0">
              <a:spcBef>
                <a:spcPct val="0"/>
              </a:spcBef>
              <a:spcAft>
                <a:spcPct val="0"/>
              </a:spcAft>
              <a:buClrTx/>
              <a:buFont typeface="Arial" panose="020B0604020202020204" pitchFamily="34" charset="0"/>
              <a:buChar char="•"/>
            </a:pPr>
            <a:r>
              <a:rPr lang="en-US" altLang="en-US" sz="900" dirty="0">
                <a:latin typeface="News Cycle" panose="020B0604020202020204" charset="2"/>
                <a:cs typeface="Arial" panose="020B0604020202020204" pitchFamily="34" charset="0"/>
              </a:rPr>
              <a:t>Review the word document manager guide</a:t>
            </a:r>
          </a:p>
          <a:p>
            <a:pPr marL="171450" indent="-171450" defTabSz="685800" eaLnBrk="0" fontAlgn="base" hangingPunct="0">
              <a:spcBef>
                <a:spcPct val="0"/>
              </a:spcBef>
              <a:spcAft>
                <a:spcPct val="0"/>
              </a:spcAft>
              <a:buClrTx/>
              <a:buFont typeface="Arial" panose="020B0604020202020204" pitchFamily="34" charset="0"/>
              <a:buChar char="•"/>
            </a:pPr>
            <a:r>
              <a:rPr lang="en-US" altLang="en-US" sz="900" dirty="0">
                <a:latin typeface="News Cycle" panose="020B0604020202020204" charset="2"/>
                <a:cs typeface="Arial" panose="020B0604020202020204" pitchFamily="34" charset="0"/>
              </a:rPr>
              <a:t>Send out the e-mail template attached to the attendees</a:t>
            </a:r>
          </a:p>
          <a:p>
            <a:pPr marL="171450" indent="-171450" defTabSz="685800" eaLnBrk="0" fontAlgn="base" hangingPunct="0">
              <a:spcBef>
                <a:spcPct val="0"/>
              </a:spcBef>
              <a:spcAft>
                <a:spcPct val="0"/>
              </a:spcAft>
              <a:buClrTx/>
              <a:buFont typeface="Arial" panose="020B0604020202020204" pitchFamily="34" charset="0"/>
              <a:buChar char="•"/>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I will book a slot in your calendar to align on further steps &amp; agree on the meeting agenda, activities &amp; content. </a:t>
            </a:r>
          </a:p>
          <a:p>
            <a:pPr marL="171450" indent="-171450" defTabSz="685800" eaLnBrk="0" fontAlgn="base" hangingPunct="0">
              <a:spcBef>
                <a:spcPct val="0"/>
              </a:spcBef>
              <a:spcAft>
                <a:spcPct val="0"/>
              </a:spcAft>
              <a:buClrTx/>
              <a:buFont typeface="News Cycle" panose="020B0604020202020204" charset="2"/>
              <a:buChar char="I"/>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Looking forward to partner with you in order to have a successful goal setting meeting.</a:t>
            </a:r>
          </a:p>
          <a:p>
            <a:pPr marL="171450" indent="-171450" defTabSz="685800" eaLnBrk="0" fontAlgn="base" hangingPunct="0">
              <a:spcBef>
                <a:spcPct val="0"/>
              </a:spcBef>
              <a:spcAft>
                <a:spcPct val="0"/>
              </a:spcAft>
              <a:buClrTx/>
              <a:buFont typeface="Arial" panose="020B0604020202020204" pitchFamily="34" charset="0"/>
              <a:buChar char="•"/>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Regards,</a:t>
            </a:r>
            <a:endParaRPr lang="en-US" altLang="en-US" sz="900" dirty="0">
              <a:solidFill>
                <a:srgbClr val="FF0000"/>
              </a:solidFill>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solidFill>
                  <a:srgbClr val="FF0000"/>
                </a:solidFill>
                <a:latin typeface="News Cycle" panose="020B0604020202020204" charset="2"/>
                <a:cs typeface="Arial" panose="020B0604020202020204" pitchFamily="34" charset="0"/>
              </a:rPr>
              <a:t>[HRBP Name]</a:t>
            </a:r>
            <a:endParaRPr lang="en-US" altLang="en-US" sz="900" dirty="0">
              <a:solidFill>
                <a:schemeClr val="tx1"/>
              </a:solidFill>
              <a:latin typeface="News Cycle" panose="020B0604020202020204" charset="2"/>
              <a:ea typeface="Times New Roman" panose="02020603050405020304" pitchFamily="18" charset="0"/>
            </a:endParaRPr>
          </a:p>
        </p:txBody>
      </p:sp>
      <p:sp>
        <p:nvSpPr>
          <p:cNvPr id="3" name="Rectangle 2">
            <a:extLst>
              <a:ext uri="{FF2B5EF4-FFF2-40B4-BE49-F238E27FC236}">
                <a16:creationId xmlns:a16="http://schemas.microsoft.com/office/drawing/2014/main" id="{2FB748E0-E57B-E6EB-2FBD-B9C66A03A0F5}"/>
              </a:ext>
            </a:extLst>
          </p:cNvPr>
          <p:cNvSpPr/>
          <p:nvPr/>
        </p:nvSpPr>
        <p:spPr>
          <a:xfrm>
            <a:off x="242974" y="519109"/>
            <a:ext cx="8455805"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send e-mail to meeting owner with the suggested Agenda and Manager guideline word document </a:t>
            </a:r>
            <a:endParaRPr lang="en-IN" sz="900" dirty="0">
              <a:solidFill>
                <a:srgbClr val="000000"/>
              </a:solidFill>
              <a:latin typeface="News Cycle" panose="020B0604020202020204" charset="2"/>
            </a:endParaRPr>
          </a:p>
        </p:txBody>
      </p:sp>
    </p:spTree>
    <p:extLst>
      <p:ext uri="{BB962C8B-B14F-4D97-AF65-F5344CB8AC3E}">
        <p14:creationId xmlns:p14="http://schemas.microsoft.com/office/powerpoint/2010/main" val="4180834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8F25-E855-4BBD-9E77-AAD16785C32F}"/>
              </a:ext>
            </a:extLst>
          </p:cNvPr>
          <p:cNvSpPr>
            <a:spLocks noGrp="1"/>
          </p:cNvSpPr>
          <p:nvPr>
            <p:ph type="title" idx="4294967295"/>
          </p:nvPr>
        </p:nvSpPr>
        <p:spPr>
          <a:xfrm>
            <a:off x="242974" y="0"/>
            <a:ext cx="8554635" cy="477838"/>
          </a:xfrm>
        </p:spPr>
        <p:txBody>
          <a:bodyPr/>
          <a:lstStyle/>
          <a:p>
            <a:r>
              <a:rPr lang="en-US" sz="2800" dirty="0"/>
              <a:t>Meeting Owner E-mail to Attendees </a:t>
            </a:r>
          </a:p>
        </p:txBody>
      </p:sp>
      <p:sp>
        <p:nvSpPr>
          <p:cNvPr id="5" name="Rectangle 4">
            <a:extLst>
              <a:ext uri="{FF2B5EF4-FFF2-40B4-BE49-F238E27FC236}">
                <a16:creationId xmlns:a16="http://schemas.microsoft.com/office/drawing/2014/main" id="{E9CA5C24-6EE8-47B2-8879-6E0615B5847D}"/>
              </a:ext>
            </a:extLst>
          </p:cNvPr>
          <p:cNvSpPr>
            <a:spLocks noChangeArrowheads="1"/>
          </p:cNvSpPr>
          <p:nvPr/>
        </p:nvSpPr>
        <p:spPr bwMode="auto">
          <a:xfrm>
            <a:off x="268233" y="123503"/>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050" dirty="0"/>
          </a:p>
        </p:txBody>
      </p:sp>
      <p:sp>
        <p:nvSpPr>
          <p:cNvPr id="7" name="Rectangle 5">
            <a:extLst>
              <a:ext uri="{FF2B5EF4-FFF2-40B4-BE49-F238E27FC236}">
                <a16:creationId xmlns:a16="http://schemas.microsoft.com/office/drawing/2014/main" id="{61DA866A-40D4-4BAF-901F-F68EFF64F5A1}"/>
              </a:ext>
            </a:extLst>
          </p:cNvPr>
          <p:cNvSpPr>
            <a:spLocks noChangeArrowheads="1"/>
          </p:cNvSpPr>
          <p:nvPr/>
        </p:nvSpPr>
        <p:spPr bwMode="auto">
          <a:xfrm>
            <a:off x="268233" y="1280512"/>
            <a:ext cx="8258146" cy="35317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To</a:t>
            </a:r>
            <a:r>
              <a:rPr lang="en-US" altLang="en-US" sz="900" dirty="0">
                <a:latin typeface="News Cycle" panose="020B0604020202020204" charset="2"/>
                <a:cs typeface="Arial" panose="020B0604020202020204" pitchFamily="34" charset="0"/>
              </a:rPr>
              <a:t>: </a:t>
            </a:r>
            <a:r>
              <a:rPr lang="en-US" altLang="en-US" sz="900" dirty="0">
                <a:solidFill>
                  <a:srgbClr val="FF0000"/>
                </a:solidFill>
                <a:latin typeface="News Cycle" panose="020B0604020202020204" charset="2"/>
                <a:cs typeface="Arial" panose="020B0604020202020204" pitchFamily="34" charset="0"/>
              </a:rPr>
              <a:t>Insert e-mail list for your function /division</a:t>
            </a:r>
            <a:endParaRPr lang="en-US" altLang="en-US" sz="900" dirty="0">
              <a:solidFill>
                <a:schemeClr val="tx1"/>
              </a:solidFill>
              <a:latin typeface="News Cycle" panose="020B0604020202020204" charset="2"/>
            </a:endParaRPr>
          </a:p>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From</a:t>
            </a:r>
            <a:r>
              <a:rPr lang="en-US" altLang="en-US" sz="900" dirty="0">
                <a:latin typeface="News Cycle" panose="020B0604020202020204" charset="2"/>
                <a:cs typeface="Arial" panose="020B0604020202020204" pitchFamily="34" charset="0"/>
              </a:rPr>
              <a:t>: </a:t>
            </a:r>
            <a:r>
              <a:rPr lang="en-US" altLang="en-US" sz="900" dirty="0">
                <a:solidFill>
                  <a:srgbClr val="FF0000"/>
                </a:solidFill>
                <a:latin typeface="News Cycle" panose="020B0604020202020204" charset="2"/>
                <a:cs typeface="Arial" panose="020B0604020202020204" pitchFamily="34" charset="0"/>
              </a:rPr>
              <a:t>Meeting owner name</a:t>
            </a:r>
            <a:endParaRPr lang="en-US" altLang="en-US" sz="900" dirty="0">
              <a:solidFill>
                <a:srgbClr val="FF0000"/>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Subject</a:t>
            </a:r>
            <a:r>
              <a:rPr lang="en-US" altLang="en-US" sz="900" dirty="0">
                <a:latin typeface="News Cycle" panose="020B0604020202020204" charset="2"/>
                <a:cs typeface="Arial" panose="020B0604020202020204" pitchFamily="34" charset="0"/>
              </a:rPr>
              <a:t>: 2023 Goal Setting Meeting</a:t>
            </a:r>
            <a:endParaRPr lang="en-US" altLang="en-US" sz="900" dirty="0">
              <a:solidFill>
                <a:srgbClr val="FF0000"/>
              </a:solidFill>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b="1" i="1" dirty="0">
                <a:latin typeface="News Cycle" panose="020B0604020202020204" charset="2"/>
                <a:cs typeface="Arial" panose="020B0604020202020204" pitchFamily="34" charset="0"/>
              </a:rPr>
              <a:t> </a:t>
            </a:r>
            <a:endParaRPr lang="en-US" altLang="en-US" sz="900" b="1" i="1" dirty="0">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All,</a:t>
            </a:r>
            <a:endParaRPr lang="en-US" altLang="en-US" sz="900" dirty="0">
              <a:solidFill>
                <a:schemeClr val="tx1"/>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endParaRPr lang="en-US" altLang="en-US" sz="900" dirty="0">
              <a:solidFill>
                <a:schemeClr val="tx1"/>
              </a:solidFill>
              <a:latin typeface="News Cycle" panose="020B0604020202020204" charset="2"/>
              <a:ea typeface="Times New Roman" panose="02020603050405020304" pitchFamily="18" charset="0"/>
            </a:endParaRPr>
          </a:p>
          <a:p>
            <a:pPr eaLnBrk="0" fontAlgn="base" hangingPunct="0">
              <a:spcBef>
                <a:spcPct val="0"/>
              </a:spcBef>
              <a:spcAft>
                <a:spcPct val="0"/>
              </a:spcAft>
            </a:pPr>
            <a:r>
              <a:rPr lang="en-US" altLang="en-US" sz="900" dirty="0">
                <a:latin typeface="News Cycle" panose="020B0604020202020204" charset="2"/>
                <a:cs typeface="Arial" panose="020B0604020202020204" pitchFamily="34" charset="0"/>
              </a:rPr>
              <a:t>As we get ready to drive our strategic ambition, I would like us to take the time to ensure you are all aware of the direction we will be taking together for 2023. I am happy to share our Divisional/Functional strategic drivers, and what this means for us this year (see attachment). </a:t>
            </a:r>
          </a:p>
          <a:p>
            <a:pPr eaLnBrk="0" fontAlgn="base" hangingPunct="0">
              <a:spcBef>
                <a:spcPct val="0"/>
              </a:spcBef>
              <a:spcAft>
                <a:spcPct val="0"/>
              </a:spcAft>
            </a:pPr>
            <a:endParaRPr lang="en-US" altLang="en-US" sz="900" dirty="0">
              <a:solidFill>
                <a:schemeClr val="tx1"/>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b="1" dirty="0">
                <a:latin typeface="News Cycle" panose="020B0604020202020204" charset="2"/>
                <a:cs typeface="Arial" panose="020B0604020202020204" pitchFamily="34" charset="0"/>
              </a:rPr>
              <a:t>What is New?</a:t>
            </a:r>
            <a:endParaRPr lang="en-US" altLang="en-US" sz="900" dirty="0">
              <a:solidFill>
                <a:schemeClr val="tx1"/>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The work we do today involves a high level of interdependency, and for this reason, I would like us to create our individual goals together. This will ensure that we all have visibility on what we are driving, we ensure alignment and consistency across the team, and we provide opportunities to create synergies across.</a:t>
            </a:r>
          </a:p>
          <a:p>
            <a:pPr defTabSz="685800" eaLnBrk="0" fontAlgn="base" hangingPunct="0">
              <a:spcBef>
                <a:spcPct val="0"/>
              </a:spcBef>
              <a:spcAft>
                <a:spcPct val="0"/>
              </a:spcAft>
              <a:buClrTx/>
            </a:pPr>
            <a:endParaRPr lang="en-US" altLang="en-US" sz="900" dirty="0">
              <a:latin typeface="News Cycle" panose="020B0604020202020204" charset="2"/>
              <a:cs typeface="Arial" panose="020B0604020202020204" pitchFamily="34" charset="0"/>
            </a:endParaRPr>
          </a:p>
          <a:p>
            <a:pPr eaLnBrk="0" fontAlgn="base" hangingPunct="0">
              <a:spcBef>
                <a:spcPct val="0"/>
              </a:spcBef>
              <a:spcAft>
                <a:spcPct val="0"/>
              </a:spcAft>
            </a:pPr>
            <a:r>
              <a:rPr lang="en-US" altLang="en-US" sz="900" b="1" dirty="0">
                <a:latin typeface="News Cycle" panose="020B0604020202020204" charset="2"/>
                <a:cs typeface="Arial" panose="020B0604020202020204" pitchFamily="34" charset="0"/>
              </a:rPr>
              <a:t>Action Needed from you:</a:t>
            </a:r>
          </a:p>
          <a:p>
            <a:pPr eaLnBrk="0" fontAlgn="base" hangingPunct="0">
              <a:spcBef>
                <a:spcPct val="0"/>
              </a:spcBef>
              <a:spcAft>
                <a:spcPct val="0"/>
              </a:spcAft>
            </a:pPr>
            <a:r>
              <a:rPr lang="en-US" altLang="en-US" sz="900" dirty="0">
                <a:latin typeface="News Cycle" panose="020B0604020202020204" charset="2"/>
                <a:cs typeface="Arial" panose="020B0604020202020204" pitchFamily="34" charset="0"/>
              </a:rPr>
              <a:t>Take the time to go through the material attached and reflect on what key elements would fall under your accountability. Review your 2022 goals </a:t>
            </a:r>
            <a:r>
              <a:rPr lang="en-US" sz="900" u="none" dirty="0">
                <a:solidFill>
                  <a:srgbClr val="221F20"/>
                </a:solidFill>
                <a:latin typeface="News Cycle" panose="020B0604020202020204" charset="2"/>
              </a:rPr>
              <a:t>and determine if any may need to be carried over.. </a:t>
            </a:r>
          </a:p>
          <a:p>
            <a:pPr eaLnBrk="0" fontAlgn="base" hangingPunct="0">
              <a:spcBef>
                <a:spcPct val="0"/>
              </a:spcBef>
              <a:spcAft>
                <a:spcPct val="0"/>
              </a:spcAft>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b="1" dirty="0">
                <a:solidFill>
                  <a:schemeClr val="tx1"/>
                </a:solidFill>
                <a:latin typeface="News Cycle" panose="020B0604020202020204" charset="2"/>
                <a:ea typeface="Times New Roman" panose="02020603050405020304" pitchFamily="18" charset="0"/>
                <a:cs typeface="Arial" panose="020B0604020202020204" pitchFamily="34" charset="0"/>
              </a:rPr>
              <a:t>What to Expect?</a:t>
            </a:r>
            <a:endParaRPr lang="en-US" altLang="en-US" sz="900" dirty="0">
              <a:solidFill>
                <a:schemeClr val="tx1"/>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Over the next days, you will receive:</a:t>
            </a:r>
          </a:p>
          <a:p>
            <a:pPr marL="128588" indent="-128588" defTabSz="685800" eaLnBrk="0" fontAlgn="base" hangingPunct="0">
              <a:spcBef>
                <a:spcPct val="0"/>
              </a:spcBef>
              <a:spcAft>
                <a:spcPct val="0"/>
              </a:spcAft>
              <a:buClrTx/>
              <a:buFont typeface="Arial" panose="020B0604020202020204" pitchFamily="34" charset="0"/>
              <a:buChar char="•"/>
            </a:pPr>
            <a:r>
              <a:rPr lang="en-US" altLang="en-US" sz="900" dirty="0">
                <a:latin typeface="News Cycle" panose="020B0604020202020204" charset="2"/>
                <a:cs typeface="Arial" panose="020B0604020202020204" pitchFamily="34" charset="0"/>
              </a:rPr>
              <a:t>An invite from your HRBP for a collaborative goal setting meeting.</a:t>
            </a:r>
          </a:p>
          <a:p>
            <a:pPr marL="128588" indent="-128588" defTabSz="685800" eaLnBrk="0" fontAlgn="base" hangingPunct="0">
              <a:spcBef>
                <a:spcPct val="0"/>
              </a:spcBef>
              <a:spcAft>
                <a:spcPct val="0"/>
              </a:spcAft>
              <a:buClrTx/>
              <a:buFont typeface="Arial" panose="020B0604020202020204" pitchFamily="34" charset="0"/>
              <a:buChar char="•"/>
            </a:pPr>
            <a:endParaRPr lang="en-US" altLang="en-US" sz="900" dirty="0">
              <a:solidFill>
                <a:schemeClr val="tx1"/>
              </a:solidFill>
              <a:latin typeface="News Cycle" panose="020B0604020202020204" charset="2"/>
              <a:ea typeface="Times New Roman" panose="02020603050405020304" pitchFamily="18" charset="0"/>
              <a:cs typeface="Arial" panose="020B0604020202020204" pitchFamily="34" charset="0"/>
            </a:endParaRPr>
          </a:p>
          <a:p>
            <a:pPr eaLnBrk="0" fontAlgn="base" hangingPunct="0">
              <a:spcBef>
                <a:spcPct val="0"/>
              </a:spcBef>
              <a:spcAft>
                <a:spcPct val="0"/>
              </a:spcAft>
            </a:pPr>
            <a:r>
              <a:rPr lang="en-US" altLang="en-US" sz="900" dirty="0">
                <a:latin typeface="News Cycle" panose="020B0604020202020204" charset="2"/>
                <a:cs typeface="Arial" panose="020B0604020202020204" pitchFamily="34" charset="0"/>
              </a:rPr>
              <a:t>Please contact me or your HRBP in case you have any queries.</a:t>
            </a:r>
            <a:r>
              <a:rPr lang="en-US" altLang="en-US" sz="900" dirty="0">
                <a:latin typeface="News Cycle" panose="020B0604020202020204" charset="2"/>
              </a:rPr>
              <a:t> </a:t>
            </a:r>
            <a:r>
              <a:rPr lang="en-US" altLang="en-US" sz="900" dirty="0">
                <a:solidFill>
                  <a:schemeClr val="tx1"/>
                </a:solidFill>
                <a:latin typeface="News Cycle" panose="020B0604020202020204" charset="2"/>
                <a:ea typeface="Times New Roman" panose="02020603050405020304" pitchFamily="18" charset="0"/>
                <a:cs typeface="Arial" panose="020B0604020202020204" pitchFamily="34" charset="0"/>
              </a:rPr>
              <a:t>As we look to further our organization’s growth, </a:t>
            </a:r>
            <a:r>
              <a:rPr lang="en-US" altLang="en-US" sz="900" dirty="0">
                <a:solidFill>
                  <a:schemeClr val="tx1"/>
                </a:solidFill>
                <a:latin typeface="News Cycle" panose="020B0604020202020204" charset="2"/>
                <a:cs typeface="Arial" panose="020B0604020202020204" pitchFamily="34" charset="0"/>
              </a:rPr>
              <a:t>I am excited to start this process</a:t>
            </a:r>
            <a:r>
              <a:rPr lang="en-US" altLang="en-US" sz="900" dirty="0">
                <a:solidFill>
                  <a:srgbClr val="FF0000"/>
                </a:solidFill>
                <a:latin typeface="News Cycle" panose="020B0604020202020204" charset="2"/>
                <a:cs typeface="Arial" panose="020B0604020202020204" pitchFamily="34" charset="0"/>
              </a:rPr>
              <a:t>.</a:t>
            </a:r>
            <a:endParaRPr lang="en-US" altLang="en-US" sz="900" dirty="0">
              <a:solidFill>
                <a:srgbClr val="FF0000"/>
              </a:solidFill>
              <a:latin typeface="News Cycle" panose="020B0604020202020204" charset="2"/>
              <a:ea typeface="Times New Roman" panose="02020603050405020304" pitchFamily="18" charset="0"/>
            </a:endParaRPr>
          </a:p>
          <a:p>
            <a:pPr defTabSz="685800" eaLnBrk="0" fontAlgn="base" hangingPunct="0">
              <a:spcBef>
                <a:spcPct val="0"/>
              </a:spcBef>
              <a:spcAft>
                <a:spcPct val="0"/>
              </a:spcAft>
              <a:buClrTx/>
            </a:pPr>
            <a:endParaRPr lang="en-US" altLang="en-US" sz="900" dirty="0">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latin typeface="News Cycle" panose="020B0604020202020204" charset="2"/>
                <a:cs typeface="Arial" panose="020B0604020202020204" pitchFamily="34" charset="0"/>
              </a:rPr>
              <a:t>Sincerely,</a:t>
            </a:r>
            <a:endParaRPr lang="en-US" altLang="en-US" sz="900" dirty="0">
              <a:solidFill>
                <a:srgbClr val="FF0000"/>
              </a:solidFill>
              <a:latin typeface="News Cycle" panose="020B0604020202020204" charset="2"/>
              <a:cs typeface="Arial" panose="020B0604020202020204" pitchFamily="34" charset="0"/>
            </a:endParaRPr>
          </a:p>
          <a:p>
            <a:pPr defTabSz="685800" eaLnBrk="0" fontAlgn="base" hangingPunct="0">
              <a:spcBef>
                <a:spcPct val="0"/>
              </a:spcBef>
              <a:spcAft>
                <a:spcPct val="0"/>
              </a:spcAft>
              <a:buClrTx/>
            </a:pPr>
            <a:r>
              <a:rPr lang="en-US" altLang="en-US" sz="900" dirty="0">
                <a:solidFill>
                  <a:srgbClr val="FF0000"/>
                </a:solidFill>
                <a:latin typeface="News Cycle" panose="020B0604020202020204" charset="2"/>
                <a:cs typeface="Arial" panose="020B0604020202020204" pitchFamily="34" charset="0"/>
              </a:rPr>
              <a:t>[Meeting Owner Name]</a:t>
            </a:r>
            <a:endParaRPr lang="en-US" altLang="en-US" sz="900" dirty="0">
              <a:solidFill>
                <a:schemeClr val="tx1"/>
              </a:solidFill>
              <a:latin typeface="News Cycle" panose="020B0604020202020204" charset="2"/>
              <a:ea typeface="Times New Roman" panose="02020603050405020304" pitchFamily="18" charset="0"/>
            </a:endParaRPr>
          </a:p>
        </p:txBody>
      </p:sp>
      <p:sp>
        <p:nvSpPr>
          <p:cNvPr id="3" name="Rectangle 2">
            <a:extLst>
              <a:ext uri="{FF2B5EF4-FFF2-40B4-BE49-F238E27FC236}">
                <a16:creationId xmlns:a16="http://schemas.microsoft.com/office/drawing/2014/main" id="{2FB748E0-E57B-E6EB-2FBD-B9C66A03A0F5}"/>
              </a:ext>
            </a:extLst>
          </p:cNvPr>
          <p:cNvSpPr/>
          <p:nvPr/>
        </p:nvSpPr>
        <p:spPr>
          <a:xfrm>
            <a:off x="242974" y="519109"/>
            <a:ext cx="8455805"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Meeting owner sends this e-mail prior to Goal Setting meeting Use this e-mail in preparing o communicate goals to your team via email. Customize the text in </a:t>
            </a:r>
            <a:r>
              <a:rPr lang="en-IN" sz="900" dirty="0">
                <a:solidFill>
                  <a:srgbClr val="DE0A01"/>
                </a:solidFill>
                <a:latin typeface="News Cycle" panose="020B0604020202020204" charset="2"/>
              </a:rPr>
              <a:t>red</a:t>
            </a:r>
            <a:r>
              <a:rPr lang="en-IN" sz="900" dirty="0">
                <a:solidFill>
                  <a:schemeClr val="tx1"/>
                </a:solidFill>
                <a:latin typeface="News Cycle" panose="020B0604020202020204" charset="2"/>
              </a:rPr>
              <a:t> for your division. Its optional either to share the </a:t>
            </a:r>
            <a:r>
              <a:rPr lang="en-US" altLang="en-US" sz="900" dirty="0">
                <a:solidFill>
                  <a:schemeClr val="tx1"/>
                </a:solidFill>
                <a:latin typeface="News Cycle" panose="020B0604020202020204" charset="2"/>
              </a:rPr>
              <a:t>Divisional/Functional strategic drivers prior to the meeting or during the meeting.</a:t>
            </a:r>
            <a:endParaRPr lang="en-IN" sz="900" dirty="0">
              <a:solidFill>
                <a:schemeClr val="tx1"/>
              </a:solidFill>
              <a:latin typeface="News Cycle" panose="020B0604020202020204" charset="2"/>
            </a:endParaRPr>
          </a:p>
        </p:txBody>
      </p:sp>
    </p:spTree>
    <p:extLst>
      <p:ext uri="{BB962C8B-B14F-4D97-AF65-F5344CB8AC3E}">
        <p14:creationId xmlns:p14="http://schemas.microsoft.com/office/powerpoint/2010/main" val="107659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Meeting Template </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3"/>
          <a:srcRect t="40580" b="42673"/>
          <a:stretch/>
        </p:blipFill>
        <p:spPr>
          <a:xfrm>
            <a:off x="159511" y="182140"/>
            <a:ext cx="1763882" cy="417681"/>
          </a:xfrm>
          <a:prstGeom prst="rect">
            <a:avLst/>
          </a:prstGeom>
        </p:spPr>
      </p:pic>
    </p:spTree>
    <p:extLst>
      <p:ext uri="{BB962C8B-B14F-4D97-AF65-F5344CB8AC3E}">
        <p14:creationId xmlns:p14="http://schemas.microsoft.com/office/powerpoint/2010/main" val="121061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64A0-EA35-1463-1ED4-33437B2AE6EF}"/>
              </a:ext>
            </a:extLst>
          </p:cNvPr>
          <p:cNvSpPr>
            <a:spLocks noGrp="1"/>
          </p:cNvSpPr>
          <p:nvPr>
            <p:ph type="title"/>
          </p:nvPr>
        </p:nvSpPr>
        <p:spPr>
          <a:xfrm>
            <a:off x="117391" y="147029"/>
            <a:ext cx="8371832" cy="338423"/>
          </a:xfrm>
        </p:spPr>
        <p:txBody>
          <a:bodyPr/>
          <a:lstStyle/>
          <a:p>
            <a:r>
              <a:rPr lang="en-IN" sz="2800" dirty="0"/>
              <a:t>Meeting Agenda - Sample</a:t>
            </a:r>
          </a:p>
        </p:txBody>
      </p:sp>
      <p:graphicFrame>
        <p:nvGraphicFramePr>
          <p:cNvPr id="6" name="Table 6">
            <a:extLst>
              <a:ext uri="{FF2B5EF4-FFF2-40B4-BE49-F238E27FC236}">
                <a16:creationId xmlns:a16="http://schemas.microsoft.com/office/drawing/2014/main" id="{6EAC64EE-E63F-CC25-F5C4-C5A79E6F7675}"/>
              </a:ext>
            </a:extLst>
          </p:cNvPr>
          <p:cNvGraphicFramePr>
            <a:graphicFrameLocks noGrp="1"/>
          </p:cNvGraphicFramePr>
          <p:nvPr>
            <p:extLst>
              <p:ext uri="{D42A27DB-BD31-4B8C-83A1-F6EECF244321}">
                <p14:modId xmlns:p14="http://schemas.microsoft.com/office/powerpoint/2010/main" val="131608266"/>
              </p:ext>
            </p:extLst>
          </p:nvPr>
        </p:nvGraphicFramePr>
        <p:xfrm>
          <a:off x="101162" y="967073"/>
          <a:ext cx="8906204" cy="3502143"/>
        </p:xfrm>
        <a:graphic>
          <a:graphicData uri="http://schemas.openxmlformats.org/drawingml/2006/table">
            <a:tbl>
              <a:tblPr firstRow="1" bandRow="1">
                <a:tableStyleId>{6E25E649-3F16-4E02-A733-19D2CDBF48F0}</a:tableStyleId>
              </a:tblPr>
              <a:tblGrid>
                <a:gridCol w="469307">
                  <a:extLst>
                    <a:ext uri="{9D8B030D-6E8A-4147-A177-3AD203B41FA5}">
                      <a16:colId xmlns:a16="http://schemas.microsoft.com/office/drawing/2014/main" val="3879203017"/>
                    </a:ext>
                  </a:extLst>
                </a:gridCol>
                <a:gridCol w="2093041">
                  <a:extLst>
                    <a:ext uri="{9D8B030D-6E8A-4147-A177-3AD203B41FA5}">
                      <a16:colId xmlns:a16="http://schemas.microsoft.com/office/drawing/2014/main" val="3447226843"/>
                    </a:ext>
                  </a:extLst>
                </a:gridCol>
                <a:gridCol w="3915966">
                  <a:extLst>
                    <a:ext uri="{9D8B030D-6E8A-4147-A177-3AD203B41FA5}">
                      <a16:colId xmlns:a16="http://schemas.microsoft.com/office/drawing/2014/main" val="3566496310"/>
                    </a:ext>
                  </a:extLst>
                </a:gridCol>
                <a:gridCol w="1177158">
                  <a:extLst>
                    <a:ext uri="{9D8B030D-6E8A-4147-A177-3AD203B41FA5}">
                      <a16:colId xmlns:a16="http://schemas.microsoft.com/office/drawing/2014/main" val="2186915736"/>
                    </a:ext>
                  </a:extLst>
                </a:gridCol>
                <a:gridCol w="1250732">
                  <a:extLst>
                    <a:ext uri="{9D8B030D-6E8A-4147-A177-3AD203B41FA5}">
                      <a16:colId xmlns:a16="http://schemas.microsoft.com/office/drawing/2014/main" val="2193250910"/>
                    </a:ext>
                  </a:extLst>
                </a:gridCol>
              </a:tblGrid>
              <a:tr h="199335">
                <a:tc>
                  <a:txBody>
                    <a:bodyPr/>
                    <a:lstStyle/>
                    <a:p>
                      <a:endParaRPr lang="en-IN" sz="900" b="0" dirty="0"/>
                    </a:p>
                  </a:txBody>
                  <a:tcPr marL="68580" marR="68580" marT="34290" marB="34290"/>
                </a:tc>
                <a:tc>
                  <a:txBody>
                    <a:bodyPr/>
                    <a:lstStyle/>
                    <a:p>
                      <a:r>
                        <a:rPr lang="en-IN" sz="900" b="0" dirty="0"/>
                        <a:t>Agenda Item</a:t>
                      </a:r>
                    </a:p>
                  </a:txBody>
                  <a:tcPr marL="68580" marR="68580" marT="34290" marB="34290"/>
                </a:tc>
                <a:tc>
                  <a:txBody>
                    <a:bodyPr/>
                    <a:lstStyle/>
                    <a:p>
                      <a:r>
                        <a:rPr lang="en-IN" sz="900" b="0" dirty="0"/>
                        <a:t>Description</a:t>
                      </a:r>
                    </a:p>
                  </a:txBody>
                  <a:tcPr marL="68580" marR="68580" marT="34290" marB="34290"/>
                </a:tc>
                <a:tc>
                  <a:txBody>
                    <a:bodyPr/>
                    <a:lstStyle/>
                    <a:p>
                      <a:r>
                        <a:rPr lang="en-IN" sz="900" b="0" dirty="0"/>
                        <a:t>Time </a:t>
                      </a:r>
                    </a:p>
                  </a:txBody>
                  <a:tcPr marL="68580" marR="68580" marT="34290" marB="34290"/>
                </a:tc>
                <a:tc>
                  <a:txBody>
                    <a:bodyPr/>
                    <a:lstStyle/>
                    <a:p>
                      <a:r>
                        <a:rPr lang="en-IN" sz="900" b="0" dirty="0"/>
                        <a:t>Speaker</a:t>
                      </a:r>
                    </a:p>
                  </a:txBody>
                  <a:tcPr marL="68580" marR="68580" marT="34290" marB="34290"/>
                </a:tc>
                <a:extLst>
                  <a:ext uri="{0D108BD9-81ED-4DB2-BD59-A6C34878D82A}">
                    <a16:rowId xmlns:a16="http://schemas.microsoft.com/office/drawing/2014/main" val="2107363602"/>
                  </a:ext>
                </a:extLst>
              </a:tr>
              <a:tr h="543452">
                <a:tc>
                  <a:txBody>
                    <a:bodyPr/>
                    <a:lstStyle/>
                    <a:p>
                      <a:r>
                        <a:rPr lang="en-IN" sz="900" dirty="0">
                          <a:latin typeface="News Cycle" panose="020B0604020202020204" charset="2"/>
                        </a:rPr>
                        <a:t>1.</a:t>
                      </a:r>
                    </a:p>
                  </a:txBody>
                  <a:tcPr marL="68580" marR="68580" marT="34290" marB="34290"/>
                </a:tc>
                <a:tc>
                  <a:txBody>
                    <a:bodyPr/>
                    <a:lstStyle/>
                    <a:p>
                      <a:r>
                        <a:rPr lang="en-IN" sz="900" dirty="0">
                          <a:latin typeface="News Cycle" panose="020B0604020202020204" charset="2"/>
                        </a:rPr>
                        <a:t>Introduction</a:t>
                      </a:r>
                    </a:p>
                  </a:txBody>
                  <a:tcPr marL="68580" marR="68580" marT="34290" marB="34290"/>
                </a:tc>
                <a:tc>
                  <a:txBody>
                    <a:bodyPr/>
                    <a:lstStyle/>
                    <a:p>
                      <a:r>
                        <a:rPr lang="en-IN" sz="900" dirty="0">
                          <a:latin typeface="News Cycle" panose="020B0604020202020204" charset="2"/>
                        </a:rPr>
                        <a:t>Welcome and share the key objectives and desired outcome of the meeting</a:t>
                      </a:r>
                    </a:p>
                  </a:txBody>
                  <a:tcPr marL="68580" marR="68580" marT="34290" marB="34290"/>
                </a:tc>
                <a:tc>
                  <a:txBody>
                    <a:bodyPr/>
                    <a:lstStyle/>
                    <a:p>
                      <a:r>
                        <a:rPr lang="en-IN" sz="900" dirty="0">
                          <a:solidFill>
                            <a:srgbClr val="DE0A01"/>
                          </a:solidFill>
                          <a:latin typeface="News Cycle" panose="020B0604020202020204" charset="2"/>
                        </a:rPr>
                        <a:t>&lt;Input the time required for each agenda item&gt;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dirty="0">
                          <a:solidFill>
                            <a:srgbClr val="DE0A01"/>
                          </a:solidFill>
                          <a:latin typeface="News Cycle" panose="020B0604020202020204" charset="2"/>
                        </a:rPr>
                        <a:t>&lt;Input the speaker name for each agenda item&gt;</a:t>
                      </a:r>
                    </a:p>
                  </a:txBody>
                  <a:tcPr marL="68580" marR="68580" marT="34290" marB="34290"/>
                </a:tc>
                <a:extLst>
                  <a:ext uri="{0D108BD9-81ED-4DB2-BD59-A6C34878D82A}">
                    <a16:rowId xmlns:a16="http://schemas.microsoft.com/office/drawing/2014/main" val="1138475188"/>
                  </a:ext>
                </a:extLst>
              </a:tr>
              <a:tr h="410383">
                <a:tc>
                  <a:txBody>
                    <a:bodyPr/>
                    <a:lstStyle/>
                    <a:p>
                      <a:r>
                        <a:rPr lang="en-IN" sz="900" dirty="0">
                          <a:latin typeface="News Cycle" panose="020B0604020202020204" charset="2"/>
                        </a:rPr>
                        <a:t>2.</a:t>
                      </a:r>
                    </a:p>
                  </a:txBody>
                  <a:tcPr marL="68580" marR="68580" marT="34290" marB="34290"/>
                </a:tc>
                <a:tc>
                  <a:txBody>
                    <a:bodyPr/>
                    <a:lstStyle/>
                    <a:p>
                      <a:r>
                        <a:rPr lang="en-IN" sz="900" dirty="0">
                          <a:latin typeface="News Cycle" panose="020B0604020202020204" charset="2"/>
                        </a:rPr>
                        <a:t>Overview of </a:t>
                      </a:r>
                      <a:r>
                        <a:rPr lang="en-IN" sz="900" dirty="0">
                          <a:solidFill>
                            <a:schemeClr val="tx1"/>
                          </a:solidFill>
                          <a:latin typeface="News Cycle" panose="020B0604020202020204" charset="2"/>
                        </a:rPr>
                        <a:t>Divisional/Functional strategic priorities </a:t>
                      </a:r>
                      <a:endParaRPr lang="en-IN" sz="900" dirty="0">
                        <a:latin typeface="News Cycle" panose="020B0604020202020204" charset="2"/>
                      </a:endParaRPr>
                    </a:p>
                  </a:txBody>
                  <a:tcPr marL="68580" marR="68580" marT="34290" marB="34290"/>
                </a:tc>
                <a:tc>
                  <a:txBody>
                    <a:bodyPr/>
                    <a:lstStyle/>
                    <a:p>
                      <a:r>
                        <a:rPr lang="en-IN" sz="900" dirty="0">
                          <a:latin typeface="News Cycle" panose="020B0604020202020204" charset="2"/>
                        </a:rPr>
                        <a:t>Provide a brief summary of the </a:t>
                      </a:r>
                      <a:r>
                        <a:rPr lang="en-IN" sz="900" strike="noStrike" dirty="0">
                          <a:latin typeface="News Cycle" panose="020B0604020202020204" charset="2"/>
                        </a:rPr>
                        <a:t>Divisional/Functional strategic priorities </a:t>
                      </a:r>
                      <a:r>
                        <a:rPr lang="en-IN" sz="900" dirty="0">
                          <a:latin typeface="News Cycle" panose="020B0604020202020204" charset="2"/>
                        </a:rPr>
                        <a:t>for the year and </a:t>
                      </a:r>
                      <a:r>
                        <a:rPr lang="en-IN" sz="900" strike="noStrike" dirty="0">
                          <a:solidFill>
                            <a:schemeClr val="tx1"/>
                          </a:solidFill>
                          <a:latin typeface="News Cycle" panose="020B0604020202020204" charset="2"/>
                        </a:rPr>
                        <a:t>the business unit/teams’ key priorities</a:t>
                      </a:r>
                      <a:endParaRPr lang="en-IN" sz="900" strike="noStrike"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765574986"/>
                  </a:ext>
                </a:extLst>
              </a:tr>
              <a:tr h="196581">
                <a:tc>
                  <a:txBody>
                    <a:bodyPr/>
                    <a:lstStyle/>
                    <a:p>
                      <a:r>
                        <a:rPr lang="en-IN" sz="900" dirty="0">
                          <a:latin typeface="News Cycle" panose="020B0604020202020204" charset="2"/>
                        </a:rPr>
                        <a:t>3. </a:t>
                      </a:r>
                    </a:p>
                  </a:txBody>
                  <a:tcPr marL="68580" marR="68580" marT="34290" marB="34290"/>
                </a:tc>
                <a:tc>
                  <a:txBody>
                    <a:bodyPr/>
                    <a:lstStyle/>
                    <a:p>
                      <a:r>
                        <a:rPr lang="en-IN" sz="900" dirty="0">
                          <a:latin typeface="News Cycle" panose="020B0604020202020204" charset="2"/>
                        </a:rPr>
                        <a:t>Q&amp;A </a:t>
                      </a:r>
                      <a:r>
                        <a:rPr lang="en-IN" sz="900" dirty="0">
                          <a:solidFill>
                            <a:schemeClr val="tx1"/>
                          </a:solidFill>
                          <a:latin typeface="News Cycle" panose="020B0604020202020204" charset="2"/>
                        </a:rPr>
                        <a:t>Divisional/Functional strategic priorities </a:t>
                      </a:r>
                      <a:endParaRPr lang="en-IN" sz="900" strike="sngStrike" dirty="0">
                        <a:latin typeface="News Cycle" panose="020B0604020202020204" charset="2"/>
                      </a:endParaRPr>
                    </a:p>
                  </a:txBody>
                  <a:tcPr marL="68580" marR="68580" marT="34290" marB="34290"/>
                </a:tc>
                <a:tc>
                  <a:txBody>
                    <a:bodyPr/>
                    <a:lstStyle/>
                    <a:p>
                      <a:r>
                        <a:rPr lang="en-IN" sz="900" dirty="0">
                          <a:latin typeface="News Cycle" panose="020B0604020202020204" charset="2"/>
                        </a:rPr>
                        <a:t>Invite questions on the information shared.</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3054756630"/>
                  </a:ext>
                </a:extLst>
              </a:tr>
              <a:tr h="420100">
                <a:tc>
                  <a:txBody>
                    <a:bodyPr/>
                    <a:lstStyle/>
                    <a:p>
                      <a:r>
                        <a:rPr lang="en-IN" sz="900" dirty="0">
                          <a:latin typeface="News Cycle" panose="020B0604020202020204" charset="2"/>
                        </a:rPr>
                        <a:t>4.</a:t>
                      </a:r>
                    </a:p>
                  </a:txBody>
                  <a:tcPr marL="68580" marR="68580" marT="34290" marB="34290"/>
                </a:tc>
                <a:tc>
                  <a:txBody>
                    <a:bodyPr/>
                    <a:lstStyle/>
                    <a:p>
                      <a:r>
                        <a:rPr lang="en-IN" sz="900" dirty="0">
                          <a:latin typeface="News Cycle" panose="020B0604020202020204" charset="2"/>
                        </a:rPr>
                        <a:t>Team Priorities &amp; Opportunities</a:t>
                      </a:r>
                    </a:p>
                  </a:txBody>
                  <a:tcPr marL="68580" marR="68580" marT="34290" marB="34290"/>
                </a:tc>
                <a:tc>
                  <a:txBody>
                    <a:bodyPr/>
                    <a:lstStyle/>
                    <a:p>
                      <a:r>
                        <a:rPr lang="en-IN" sz="900" b="0" i="0" u="none" strike="noStrike" cap="none" dirty="0">
                          <a:solidFill>
                            <a:schemeClr val="dk1"/>
                          </a:solidFill>
                          <a:latin typeface="News Cycle" panose="020B0604020202020204" charset="2"/>
                          <a:ea typeface="+mn-ea"/>
                          <a:cs typeface="+mn-cs"/>
                          <a:sym typeface="Arial"/>
                        </a:rPr>
                        <a:t>Team discusses together how will those deliverables get broken down into accountabilities…will there be any collaborative team deliverables…and who will be responsible for what.</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2107985"/>
                  </a:ext>
                </a:extLst>
              </a:tr>
              <a:tr h="420100">
                <a:tc>
                  <a:txBody>
                    <a:bodyPr/>
                    <a:lstStyle/>
                    <a:p>
                      <a:r>
                        <a:rPr lang="en-IN" sz="900" dirty="0">
                          <a:latin typeface="News Cycle" panose="020B0604020202020204" charset="2"/>
                        </a:rPr>
                        <a:t>5.</a:t>
                      </a:r>
                    </a:p>
                  </a:txBody>
                  <a:tcPr marL="68580" marR="68580" marT="34290" marB="34290"/>
                </a:tc>
                <a:tc>
                  <a:txBody>
                    <a:bodyPr/>
                    <a:lstStyle/>
                    <a:p>
                      <a:r>
                        <a:rPr lang="en-IN" sz="900" dirty="0">
                          <a:latin typeface="News Cycle" panose="020B0604020202020204" charset="2"/>
                        </a:rPr>
                        <a:t>Guidance on Employee Goal-Setting</a:t>
                      </a:r>
                    </a:p>
                  </a:txBody>
                  <a:tcPr marL="68580" marR="68580" marT="34290" marB="34290"/>
                </a:tc>
                <a:tc>
                  <a:txBody>
                    <a:bodyPr/>
                    <a:lstStyle/>
                    <a:p>
                      <a:r>
                        <a:rPr lang="en-IN" sz="900" dirty="0">
                          <a:latin typeface="News Cycle" panose="020B0604020202020204" charset="2"/>
                        </a:rPr>
                        <a:t>Guide the employees on how to set individual SMART goals for the year ensuring that the </a:t>
                      </a:r>
                      <a:r>
                        <a:rPr lang="en-IN" sz="900" b="0" i="0" u="none" strike="noStrike" cap="none" dirty="0">
                          <a:solidFill>
                            <a:schemeClr val="dk1"/>
                          </a:solidFill>
                          <a:latin typeface="News Cycle" panose="020B0604020202020204" charset="2"/>
                          <a:ea typeface="+mn-ea"/>
                          <a:cs typeface="+mn-cs"/>
                          <a:sym typeface="Arial"/>
                        </a:rPr>
                        <a:t>goals </a:t>
                      </a:r>
                      <a:r>
                        <a:rPr lang="en-US" sz="900" b="0" i="0" u="none" strike="noStrike" cap="none" dirty="0">
                          <a:solidFill>
                            <a:schemeClr val="dk1"/>
                          </a:solidFill>
                          <a:latin typeface="News Cycle" panose="020B0604020202020204" charset="2"/>
                          <a:ea typeface="+mn-ea"/>
                          <a:cs typeface="+mn-cs"/>
                          <a:sym typeface="Arial"/>
                        </a:rPr>
                        <a:t>clearly contribute to team and </a:t>
                      </a:r>
                      <a:r>
                        <a:rPr lang="en-IN" sz="900" strike="noStrike" dirty="0">
                          <a:latin typeface="News Cycle" panose="020B0604020202020204" charset="2"/>
                        </a:rPr>
                        <a:t>Divisional/Functional strategic priorities.</a:t>
                      </a:r>
                      <a:endParaRPr lang="en-IN" sz="900" b="0" i="0" u="none" strike="noStrike" cap="none" dirty="0">
                        <a:solidFill>
                          <a:schemeClr val="dk1"/>
                        </a:solidFill>
                        <a:latin typeface="News Cycle" panose="020B0604020202020204" charset="2"/>
                        <a:ea typeface="+mn-ea"/>
                        <a:cs typeface="+mn-cs"/>
                        <a:sym typeface="Arial"/>
                      </a:endParaRP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1901098035"/>
                  </a:ext>
                </a:extLst>
              </a:tr>
              <a:tr h="456537">
                <a:tc>
                  <a:txBody>
                    <a:bodyPr/>
                    <a:lstStyle/>
                    <a:p>
                      <a:r>
                        <a:rPr lang="en-IN" sz="900" dirty="0">
                          <a:latin typeface="News Cycle" panose="020B0604020202020204" charset="2"/>
                        </a:rPr>
                        <a:t>6.</a:t>
                      </a:r>
                    </a:p>
                  </a:txBody>
                  <a:tcPr marL="68580" marR="68580" marT="34290" marB="34290"/>
                </a:tc>
                <a:tc>
                  <a:txBody>
                    <a:bodyPr/>
                    <a:lstStyle/>
                    <a:p>
                      <a:r>
                        <a:rPr lang="en-IN" sz="900" dirty="0">
                          <a:latin typeface="News Cycle" panose="020B0604020202020204" charset="2"/>
                        </a:rPr>
                        <a:t>Goal Setting</a:t>
                      </a:r>
                    </a:p>
                  </a:txBody>
                  <a:tcPr marL="68580" marR="68580" marT="34290" marB="34290"/>
                </a:tc>
                <a:tc>
                  <a:txBody>
                    <a:bodyPr/>
                    <a:lstStyle/>
                    <a:p>
                      <a:r>
                        <a:rPr lang="en-IN" sz="900" dirty="0">
                          <a:latin typeface="News Cycle" panose="020B0604020202020204" charset="2"/>
                        </a:rPr>
                        <a:t>Start Goal setting activity where team members starts drafting their goals &amp; discussing have their peers</a:t>
                      </a:r>
                      <a:endParaRPr lang="en-IN" sz="900" dirty="0">
                        <a:solidFill>
                          <a:srgbClr val="FF0000"/>
                        </a:solidFill>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422110659"/>
                  </a:ext>
                </a:extLst>
              </a:tr>
              <a:tr h="0">
                <a:tc>
                  <a:txBody>
                    <a:bodyPr/>
                    <a:lstStyle/>
                    <a:p>
                      <a:r>
                        <a:rPr lang="en-IN" sz="900" dirty="0">
                          <a:latin typeface="News Cycle" panose="020B0604020202020204" charset="2"/>
                        </a:rPr>
                        <a:t>7.</a:t>
                      </a:r>
                    </a:p>
                  </a:txBody>
                  <a:tcPr marL="68580" marR="68580" marT="34290" marB="34290"/>
                </a:tc>
                <a:tc>
                  <a:txBody>
                    <a:bodyPr/>
                    <a:lstStyle/>
                    <a:p>
                      <a:r>
                        <a:rPr lang="en-IN" sz="900" dirty="0">
                          <a:latin typeface="News Cycle" panose="020B0604020202020204" charset="2"/>
                        </a:rPr>
                        <a:t>System </a:t>
                      </a:r>
                    </a:p>
                  </a:txBody>
                  <a:tcPr marL="68580" marR="68580" marT="34290" marB="34290"/>
                </a:tc>
                <a:tc>
                  <a:txBody>
                    <a:bodyPr/>
                    <a:lstStyle/>
                    <a:p>
                      <a:r>
                        <a:rPr lang="en-IN" sz="900" dirty="0">
                          <a:latin typeface="News Cycle" panose="020B0604020202020204" charset="2"/>
                        </a:rPr>
                        <a:t>Share with attendees how to navigate the system &amp; give sometime to attendees to log their goals on the system &amp; share if the have any challenge </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3992651847"/>
                  </a:ext>
                </a:extLst>
              </a:tr>
              <a:tr h="300071">
                <a:tc>
                  <a:txBody>
                    <a:bodyPr/>
                    <a:lstStyle/>
                    <a:p>
                      <a:r>
                        <a:rPr lang="en-IN" sz="900" dirty="0">
                          <a:latin typeface="News Cycle" panose="020B0604020202020204" charset="2"/>
                        </a:rPr>
                        <a:t>8.</a:t>
                      </a:r>
                    </a:p>
                  </a:txBody>
                  <a:tcPr marL="68580" marR="68580" marT="34290" marB="34290"/>
                </a:tc>
                <a:tc>
                  <a:txBody>
                    <a:bodyPr/>
                    <a:lstStyle/>
                    <a:p>
                      <a:r>
                        <a:rPr lang="en-IN" sz="900" dirty="0">
                          <a:latin typeface="News Cycle" panose="020B0604020202020204" charset="2"/>
                        </a:rPr>
                        <a:t>Wrap up</a:t>
                      </a:r>
                    </a:p>
                  </a:txBody>
                  <a:tcPr marL="68580" marR="68580" marT="34290" marB="34290"/>
                </a:tc>
                <a:tc>
                  <a:txBody>
                    <a:bodyPr/>
                    <a:lstStyle/>
                    <a:p>
                      <a:r>
                        <a:rPr lang="en-IN" sz="900" dirty="0">
                          <a:latin typeface="News Cycle" panose="020B0604020202020204" charset="2"/>
                        </a:rPr>
                        <a:t>Summarize the meeting points &amp; discuss next steps</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637088088"/>
                  </a:ext>
                </a:extLst>
              </a:tr>
            </a:tbl>
          </a:graphicData>
        </a:graphic>
      </p:graphicFrame>
      <p:sp>
        <p:nvSpPr>
          <p:cNvPr id="3" name="Rectangle 2">
            <a:extLst>
              <a:ext uri="{FF2B5EF4-FFF2-40B4-BE49-F238E27FC236}">
                <a16:creationId xmlns:a16="http://schemas.microsoft.com/office/drawing/2014/main" id="{966CC725-F6FC-A63D-4D4B-06C197C411D2}"/>
              </a:ext>
            </a:extLst>
          </p:cNvPr>
          <p:cNvSpPr/>
          <p:nvPr/>
        </p:nvSpPr>
        <p:spPr>
          <a:xfrm>
            <a:off x="159664" y="582946"/>
            <a:ext cx="8906204" cy="214915"/>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Use this sample agenda to structure meeting while communicating goals to your teams.  </a:t>
            </a:r>
            <a:endParaRPr lang="en-IN" sz="900" dirty="0">
              <a:solidFill>
                <a:srgbClr val="000000"/>
              </a:solidFill>
              <a:latin typeface="News Cycle" panose="020B0604020202020204" charset="2"/>
            </a:endParaRPr>
          </a:p>
        </p:txBody>
      </p:sp>
    </p:spTree>
    <p:extLst>
      <p:ext uri="{BB962C8B-B14F-4D97-AF65-F5344CB8AC3E}">
        <p14:creationId xmlns:p14="http://schemas.microsoft.com/office/powerpoint/2010/main" val="1715559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EF93BE05771747BB09798B2A91588B" ma:contentTypeVersion="8" ma:contentTypeDescription="Create a new document." ma:contentTypeScope="" ma:versionID="4a0dfd8f1057f13977a8f92e7f4a6934">
  <xsd:schema xmlns:xsd="http://www.w3.org/2001/XMLSchema" xmlns:xs="http://www.w3.org/2001/XMLSchema" xmlns:p="http://schemas.microsoft.com/office/2006/metadata/properties" xmlns:ns2="4efa616b-325c-4f03-b17e-6e60f85095d0" targetNamespace="http://schemas.microsoft.com/office/2006/metadata/properties" ma:root="true" ma:fieldsID="04c2b0648e41497ed668f6249e9c6f3c" ns2:_="">
    <xsd:import namespace="4efa616b-325c-4f03-b17e-6e60f85095d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fa616b-325c-4f03-b17e-6e60f85095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782A69-D70E-4C08-8BF0-34CEBFE953E4}">
  <ds:schemaRefs>
    <ds:schemaRef ds:uri="http://schemas.microsoft.com/office/infopath/2007/PartnerControls"/>
    <ds:schemaRef ds:uri="http://www.w3.org/XML/1998/namespace"/>
    <ds:schemaRef ds:uri="http://purl.org/dc/terms/"/>
    <ds:schemaRef ds:uri="http://purl.org/dc/elements/1.1/"/>
    <ds:schemaRef ds:uri="http://purl.org/dc/dcmitype/"/>
    <ds:schemaRef ds:uri="http://schemas.microsoft.com/office/2006/documentManagement/types"/>
    <ds:schemaRef ds:uri="http://schemas.openxmlformats.org/package/2006/metadata/core-properties"/>
    <ds:schemaRef ds:uri="4efa616b-325c-4f03-b17e-6e60f85095d0"/>
    <ds:schemaRef ds:uri="http://schemas.microsoft.com/office/2006/metadata/properties"/>
  </ds:schemaRefs>
</ds:datastoreItem>
</file>

<file path=customXml/itemProps2.xml><?xml version="1.0" encoding="utf-8"?>
<ds:datastoreItem xmlns:ds="http://schemas.openxmlformats.org/officeDocument/2006/customXml" ds:itemID="{FEEB162B-FFEA-424D-A6FE-968A56006758}">
  <ds:schemaRefs>
    <ds:schemaRef ds:uri="http://schemas.microsoft.com/sharepoint/v3/contenttype/forms"/>
  </ds:schemaRefs>
</ds:datastoreItem>
</file>

<file path=customXml/itemProps3.xml><?xml version="1.0" encoding="utf-8"?>
<ds:datastoreItem xmlns:ds="http://schemas.openxmlformats.org/officeDocument/2006/customXml" ds:itemID="{3AC4D723-8854-429A-A92D-8A4D5A7DFD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fa616b-325c-4f03-b17e-6e60f85095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25009</TotalTime>
  <Words>3310</Words>
  <Application>Microsoft Office PowerPoint</Application>
  <PresentationFormat>On-screen Show (16:9)</PresentationFormat>
  <Paragraphs>364</Paragraphs>
  <Slides>25</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News Cycle</vt:lpstr>
      <vt:lpstr>Arial</vt:lpstr>
      <vt:lpstr>Lucida Grande</vt:lpstr>
      <vt:lpstr>Wingdings</vt:lpstr>
      <vt:lpstr>Segoe UI</vt:lpstr>
      <vt:lpstr>Roboto Slab</vt:lpstr>
      <vt:lpstr>Roboto</vt:lpstr>
      <vt:lpstr>Arial Black</vt:lpstr>
      <vt:lpstr>Calibri</vt:lpstr>
      <vt:lpstr>Oswald</vt:lpstr>
      <vt:lpstr>Jessica template</vt:lpstr>
      <vt:lpstr>GOAL SETTING Meeting - 2023</vt:lpstr>
      <vt:lpstr>PowerPoint Presentation</vt:lpstr>
      <vt:lpstr>Guideline for HRBP</vt:lpstr>
      <vt:lpstr>Objective of Goal Setting Meeting  </vt:lpstr>
      <vt:lpstr>Roles &amp; Responsibilities </vt:lpstr>
      <vt:lpstr>HRBP E-mail to Meeting Owner </vt:lpstr>
      <vt:lpstr>Meeting Owner E-mail to Attendees </vt:lpstr>
      <vt:lpstr>Meeting Template </vt:lpstr>
      <vt:lpstr>Meeting Agenda - Sample</vt:lpstr>
      <vt:lpstr>PowerPoint Presentation</vt:lpstr>
      <vt:lpstr>Purpose of Goal Setting</vt:lpstr>
      <vt:lpstr>Divisional/Functional Strategic Priorities </vt:lpstr>
      <vt:lpstr>PowerPoint Presentation</vt:lpstr>
      <vt:lpstr>PowerPoint Presentation</vt:lpstr>
      <vt:lpstr>Setting SMART and Aligned Goals</vt:lpstr>
      <vt:lpstr>Identify Success Measures for Your Goals</vt:lpstr>
      <vt:lpstr>   Lets’s Practice  </vt:lpstr>
      <vt:lpstr>Time To Set Your Individual Goals Setting</vt:lpstr>
      <vt:lpstr>Peer Goal Sharing</vt:lpstr>
      <vt:lpstr>Peer Goal Sharing</vt:lpstr>
      <vt:lpstr>Conclusion and Next Steps for Employees</vt:lpstr>
      <vt:lpstr>System Navigation </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 –  YEAR END EVALUATION</dc:title>
  <dc:creator>Khushnuma Dumasia</dc:creator>
  <cp:lastModifiedBy>Heba Salem</cp:lastModifiedBy>
  <cp:revision>10</cp:revision>
  <dcterms:modified xsi:type="dcterms:W3CDTF">2023-01-16T06:08:48Z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0x0101008EEF93BE05771747BB09798B2A91588B</vt:lpwstr>
  </property>
</Properties>
</file>